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8" r:id="rId3"/>
    <p:sldId id="257" r:id="rId4"/>
    <p:sldId id="269" r:id="rId5"/>
    <p:sldId id="258" r:id="rId6"/>
    <p:sldId id="270" r:id="rId7"/>
    <p:sldId id="261" r:id="rId8"/>
    <p:sldId id="274" r:id="rId9"/>
    <p:sldId id="262" r:id="rId10"/>
    <p:sldId id="263" r:id="rId11"/>
    <p:sldId id="264" r:id="rId12"/>
    <p:sldId id="275" r:id="rId13"/>
    <p:sldId id="265" r:id="rId14"/>
    <p:sldId id="266" r:id="rId15"/>
    <p:sldId id="271" r:id="rId16"/>
    <p:sldId id="259" r:id="rId17"/>
    <p:sldId id="260" r:id="rId18"/>
    <p:sldId id="272" r:id="rId19"/>
    <p:sldId id="267" r:id="rId20"/>
    <p:sldId id="273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839EAA22-20F5-4683-A2D6-2910505B9293}">
          <p14:sldIdLst>
            <p14:sldId id="256"/>
          </p14:sldIdLst>
        </p14:section>
        <p14:section name="项目简介" id="{8B251177-50EC-4500-A48F-5E9C7EBDB350}">
          <p14:sldIdLst>
            <p14:sldId id="268"/>
            <p14:sldId id="257"/>
          </p14:sldIdLst>
        </p14:section>
        <p14:section name="项目选择依据" id="{C421B636-9075-43A2-A870-E5B6060A21A1}">
          <p14:sldIdLst>
            <p14:sldId id="269"/>
            <p14:sldId id="258"/>
          </p14:sldIdLst>
        </p14:section>
        <p14:section name="实验项目" id="{964E3D02-DCC4-4BE7-98A7-CF70E6A40068}">
          <p14:sldIdLst>
            <p14:sldId id="270"/>
            <p14:sldId id="261"/>
            <p14:sldId id="274"/>
            <p14:sldId id="262"/>
            <p14:sldId id="263"/>
            <p14:sldId id="264"/>
            <p14:sldId id="275"/>
            <p14:sldId id="265"/>
            <p14:sldId id="266"/>
          </p14:sldIdLst>
        </p14:section>
        <p14:section name="人员组成与分工" id="{C3F75250-579A-4C17-8D2D-0A0DD8DCDC3E}">
          <p14:sldIdLst>
            <p14:sldId id="271"/>
            <p14:sldId id="259"/>
            <p14:sldId id="260"/>
          </p14:sldIdLst>
        </p14:section>
        <p14:section name="整体计划" id="{4ABC105D-BEBD-4573-AF6F-CC1ACDB67BE3}">
          <p14:sldIdLst>
            <p14:sldId id="272"/>
            <p14:sldId id="267"/>
          </p14:sldIdLst>
        </p14:section>
        <p14:section name="致谢" id="{5F1F4C0E-8763-4E87-9E33-B6A21A96EF6B}">
          <p14:sldIdLst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tif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5AF648-DA6C-43F7-B988-685985AB7961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D854E5-671E-43FD-A981-A2E6D063BA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1820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854E5-671E-43FD-A981-A2E6D063BAC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24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9927F-7422-466D-AA77-7766B4933CB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9144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F35504-4C8A-42E6-B5EB-D449551308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D6180-0296-42E8-93AA-846463A7DA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0849EA-82DB-47EA-B9E3-B9B497E4D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815D19-BA57-4C2F-8D43-4FED06597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E23FB3-74DF-4CB5-BAC7-2F041C25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57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E03A87-B031-47E6-BE08-88D85B9FB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BFFE0E-126F-4884-B128-C8270AE029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F8AFED-67AC-4408-B9A5-D1975173A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CC97C7-EA97-4B14-B744-6F7348F80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043B94-69C6-44E7-A5C8-DECBB42A6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648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A81AB5F-1B80-4EF2-A5DB-69759643E2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F68DFF-3E02-4201-8C19-0F23B018FD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D6CC0E-0A95-423D-AA99-06989ACD7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545387-365F-497D-B513-8ED12E964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CD481B-6C85-4C5D-92E3-3D1F901C8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696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187FCB-C303-43F5-9D51-840D7C8BD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1AD3A3-64F5-4783-B433-94B139131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A80163-2D74-4692-88CD-A92F47862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0F3D8D-69BA-4944-BDF0-DD1E8F3A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084849-27D9-4FFB-BC72-3F3E2895B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397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BDE2C3-EE68-48A9-924A-DE642A065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D5A5AD-FBE0-409D-AF5A-E9101A334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86F277-8D83-4D56-9E09-1A78B3C8A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B0A5D6-8690-43AA-88B2-9582D6DE0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585623-F549-453C-A237-384FA4B07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299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378603-BA88-4173-9BA5-228649325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28306F-3718-478E-985E-1D2F55A80C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FFDEF7-1653-4AB4-B26F-043F68DFF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14184F-6ADE-4F91-808A-80742327E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8904F6-F046-43EC-BB87-001CDE745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3BFCF58-679E-441B-A41B-FE2D5492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106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688604-8759-430C-A460-C4577C57A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B00E76-B855-4803-AC3D-E380B60DD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26876A1-381E-4F0B-80FB-7DB69A5C0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136E889-5848-451D-BCDA-7920C29098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1BEFE2B-94F5-4DE3-8C97-357CB37B85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A203F8A-E4F3-45A9-8891-5031792F1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C3D3E0B-522E-4DE4-A211-8DD74A373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C14BAD5-3FC4-4EE5-A5C7-89A01892D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153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E526D5-3AA2-4BD4-9C19-F8D5CF1A7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DA1CB53-D388-4B31-8FA8-67409BE35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D7181B-3192-4E7C-9492-4A55E2214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F4F269F-41AB-445D-877C-F3AEF8108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1369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68B7B6-1C4B-4C24-863B-EB7C0EDBB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EFD543E-58E7-4ED5-9756-6E30357F7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254C16-6AFB-4B61-A459-1C8F0D01F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2776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5C28F1-505E-4E20-A0F7-B12E43BED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FD27D7-B87E-45FD-BC63-3CA7C859A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C3AD14-9F4E-4FB9-B214-A0E241810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3BB8B43-08D7-4F15-84B6-5A87AC0EF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44E9BB-092B-40D5-89BC-A364D0279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CFF1B0-6C14-430E-AB90-CBD5BBA3A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536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394164-4BB4-4D98-A8A4-5F5A7EE7F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2E7827F-5638-4786-9474-5C5C7D8CAC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394736C-8F39-4A49-8A6F-5BCB59632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AF5118-4C26-48A1-BB23-F1E382235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DBDEDF-846A-406E-91D2-46E40F371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169E899-1A7A-4F97-82E3-2FDED4D57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239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39DB8D6-CAB9-4FE4-8FE7-9330BC3F6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E61A582-411D-433A-A672-F5253BB2A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8C3A21-35E5-40C7-A245-EBEB169FA1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65688-08E2-4240-9DA3-345C38B99645}" type="datetimeFigureOut">
              <a:rPr lang="zh-CN" altLang="en-US" smtClean="0"/>
              <a:t>2020/3/13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3B5D74-2E37-4572-A6FA-35CF1B36DB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C1037A-C302-4F9D-963C-1BC1C1FE62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4BD6E-DF93-47CD-B344-6B087E12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3414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jp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red.org/#feature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8841A2-24C2-4B1C-A66E-37A0662D63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57699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+mn-ea"/>
              </a:rPr>
              <a:t>Node-RED</a:t>
            </a:r>
            <a:r>
              <a:rPr lang="zh-CN" altLang="en-US" dirty="0">
                <a:latin typeface="+mn-ea"/>
              </a:rPr>
              <a:t>节点拓展</a:t>
            </a:r>
            <a:endParaRPr lang="zh-CN" altLang="en-US" dirty="0">
              <a:latin typeface="+mn-ea"/>
              <a:ea typeface="+mn-ea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C7623-95D0-4D35-9B0F-5304BCED83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77957" y="4856906"/>
            <a:ext cx="8236085" cy="1631343"/>
          </a:xfrm>
        </p:spPr>
        <p:txBody>
          <a:bodyPr>
            <a:normAutofit/>
          </a:bodyPr>
          <a:lstStyle/>
          <a:p>
            <a:r>
              <a:rPr lang="en-US" altLang="zh-CN" dirty="0"/>
              <a:t>SY1906416 </a:t>
            </a:r>
            <a:r>
              <a:rPr lang="zh-CN" altLang="en-US" dirty="0"/>
              <a:t>暴明坤</a:t>
            </a:r>
            <a:r>
              <a:rPr lang="en-US" altLang="zh-CN" dirty="0"/>
              <a:t>	SY1906113 </a:t>
            </a:r>
            <a:r>
              <a:rPr lang="zh-CN" altLang="en-US" dirty="0"/>
              <a:t>胡俊涛</a:t>
            </a:r>
          </a:p>
          <a:p>
            <a:r>
              <a:rPr lang="en-US" altLang="zh-CN" dirty="0"/>
              <a:t>SY1906118 </a:t>
            </a:r>
            <a:r>
              <a:rPr lang="zh-CN" altLang="en-US" dirty="0"/>
              <a:t>叶柏威</a:t>
            </a:r>
            <a:r>
              <a:rPr lang="en-US" altLang="zh-CN" dirty="0"/>
              <a:t>	BY1906051 </a:t>
            </a:r>
            <a:r>
              <a:rPr lang="zh-CN" altLang="en-US" dirty="0"/>
              <a:t>夏欣怡</a:t>
            </a:r>
          </a:p>
          <a:p>
            <a:r>
              <a:rPr lang="en-US" altLang="zh-CN" dirty="0"/>
              <a:t>BY1906028 </a:t>
            </a:r>
            <a:r>
              <a:rPr lang="zh-CN" altLang="en-US" dirty="0"/>
              <a:t>刘子渊</a:t>
            </a:r>
            <a:r>
              <a:rPr lang="en-US" altLang="zh-CN" dirty="0"/>
              <a:t>	SY1906305 </a:t>
            </a:r>
            <a:r>
              <a:rPr lang="zh-CN" altLang="en-US" dirty="0"/>
              <a:t>张雨濛</a:t>
            </a:r>
          </a:p>
          <a:p>
            <a:endParaRPr lang="zh-CN" altLang="en-US" dirty="0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143159-BE73-4369-9B8E-F7D59DB8E89A}"/>
              </a:ext>
            </a:extLst>
          </p:cNvPr>
          <p:cNvCxnSpPr/>
          <p:nvPr/>
        </p:nvCxnSpPr>
        <p:spPr>
          <a:xfrm>
            <a:off x="0" y="3252182"/>
            <a:ext cx="12192000" cy="0"/>
          </a:xfrm>
          <a:prstGeom prst="line">
            <a:avLst/>
          </a:prstGeom>
          <a:ln w="889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副标题 2">
            <a:extLst>
              <a:ext uri="{FF2B5EF4-FFF2-40B4-BE49-F238E27FC236}">
                <a16:creationId xmlns:a16="http://schemas.microsoft.com/office/drawing/2014/main" id="{010870E4-3BF4-49AE-A5FD-5A75D0764761}"/>
              </a:ext>
            </a:extLst>
          </p:cNvPr>
          <p:cNvSpPr txBox="1">
            <a:spLocks/>
          </p:cNvSpPr>
          <p:nvPr/>
        </p:nvSpPr>
        <p:spPr>
          <a:xfrm>
            <a:off x="2905328" y="3605818"/>
            <a:ext cx="8236085" cy="16313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3600" dirty="0">
                <a:latin typeface="+mn-ea"/>
              </a:rPr>
              <a:t>—— </a:t>
            </a:r>
            <a:r>
              <a:rPr lang="zh-CN" altLang="en-US" sz="3600" dirty="0">
                <a:latin typeface="+mn-ea"/>
                <a:ea typeface="+mn-ea"/>
              </a:rPr>
              <a:t>软件综合实验 </a:t>
            </a:r>
            <a:r>
              <a:rPr lang="en-US" altLang="zh-CN" sz="3600" dirty="0">
                <a:latin typeface="+mn-ea"/>
                <a:ea typeface="+mn-ea"/>
              </a:rPr>
              <a:t>I</a:t>
            </a:r>
            <a:r>
              <a:rPr lang="zh-CN" altLang="en-US" sz="3600" dirty="0">
                <a:latin typeface="+mn-ea"/>
                <a:ea typeface="+mn-ea"/>
              </a:rPr>
              <a:t>组</a:t>
            </a:r>
            <a:endParaRPr lang="zh-CN" altLang="en-US" sz="3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66428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游戏机, 画, 标志, 围栏&#10;&#10;描述已自动生成">
            <a:extLst>
              <a:ext uri="{FF2B5EF4-FFF2-40B4-BE49-F238E27FC236}">
                <a16:creationId xmlns:a16="http://schemas.microsoft.com/office/drawing/2014/main" id="{87552EAF-1D66-4F8E-899C-3F9ECF8AE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901" y="3147261"/>
            <a:ext cx="2857500" cy="2857500"/>
          </a:xfrm>
          <a:prstGeom prst="rect">
            <a:avLst/>
          </a:prstGeom>
        </p:spPr>
      </p:pic>
      <p:pic>
        <p:nvPicPr>
          <p:cNvPr id="7" name="图片 6" descr="图片包含 游戏机, 盘子, 食物, 画&#10;&#10;描述已自动生成">
            <a:extLst>
              <a:ext uri="{FF2B5EF4-FFF2-40B4-BE49-F238E27FC236}">
                <a16:creationId xmlns:a16="http://schemas.microsoft.com/office/drawing/2014/main" id="{44CC04D4-E9CD-40FB-97DB-ECA2C90726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075" y="3299238"/>
            <a:ext cx="2705523" cy="2705523"/>
          </a:xfrm>
          <a:prstGeom prst="rect">
            <a:avLst/>
          </a:prstGeom>
        </p:spPr>
      </p:pic>
      <p:sp>
        <p:nvSpPr>
          <p:cNvPr id="8" name="箭头: 右 7">
            <a:extLst>
              <a:ext uri="{FF2B5EF4-FFF2-40B4-BE49-F238E27FC236}">
                <a16:creationId xmlns:a16="http://schemas.microsoft.com/office/drawing/2014/main" id="{CC483CC0-6482-4559-AFAD-69BD021F59A4}"/>
              </a:ext>
            </a:extLst>
          </p:cNvPr>
          <p:cNvSpPr/>
          <p:nvPr/>
        </p:nvSpPr>
        <p:spPr>
          <a:xfrm>
            <a:off x="4138402" y="4219575"/>
            <a:ext cx="2805324" cy="8286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A56CDC1-E196-4172-A205-45CFCCCB8175}"/>
              </a:ext>
            </a:extLst>
          </p:cNvPr>
          <p:cNvSpPr txBox="1"/>
          <p:nvPr/>
        </p:nvSpPr>
        <p:spPr>
          <a:xfrm>
            <a:off x="460442" y="311285"/>
            <a:ext cx="6495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实验项目</a:t>
            </a:r>
            <a:r>
              <a:rPr lang="en-US" altLang="zh-CN" sz="2800" b="1" dirty="0"/>
              <a:t> – </a:t>
            </a:r>
            <a:r>
              <a:rPr lang="zh-CN" altLang="en-US" sz="2800" b="1" dirty="0"/>
              <a:t>基于实时股票</a:t>
            </a:r>
            <a:r>
              <a:rPr lang="en-US" altLang="zh-CN" sz="2800" b="1" dirty="0"/>
              <a:t>API</a:t>
            </a:r>
            <a:r>
              <a:rPr lang="zh-CN" altLang="en-US" sz="2800" b="1" dirty="0"/>
              <a:t>封装</a:t>
            </a:r>
            <a:r>
              <a:rPr lang="en-US" altLang="zh-CN" sz="2800" b="1" dirty="0"/>
              <a:t>(node)</a:t>
            </a:r>
            <a:endParaRPr lang="zh-CN" altLang="en-US" sz="2800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589B49-E9DE-4B27-B36B-951131725FD6}"/>
              </a:ext>
            </a:extLst>
          </p:cNvPr>
          <p:cNvSpPr txBox="1"/>
          <p:nvPr/>
        </p:nvSpPr>
        <p:spPr>
          <a:xfrm>
            <a:off x="1230198" y="1326436"/>
            <a:ext cx="9334039" cy="968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利用国内的开放的实时股票</a:t>
            </a:r>
            <a:r>
              <a:rPr lang="en-US" altLang="zh-CN" sz="2000" dirty="0"/>
              <a:t>API</a:t>
            </a:r>
          </a:p>
          <a:p>
            <a:pPr indent="-28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开发一种较为简单的股票监控系统，提供一种低代码的股票监测方案。</a:t>
            </a:r>
            <a:endParaRPr lang="en-US" altLang="zh-CN" sz="2000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E6746D03-99A6-4CAD-8DF8-519CB6FA166E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610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游戏机&#10;&#10;描述已自动生成">
            <a:extLst>
              <a:ext uri="{FF2B5EF4-FFF2-40B4-BE49-F238E27FC236}">
                <a16:creationId xmlns:a16="http://schemas.microsoft.com/office/drawing/2014/main" id="{01A3BCBB-8374-4D86-8C48-00277B720C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140" y="3365208"/>
            <a:ext cx="1533525" cy="1333500"/>
          </a:xfrm>
          <a:prstGeom prst="rect">
            <a:avLst/>
          </a:prstGeom>
        </p:spPr>
      </p:pic>
      <p:pic>
        <p:nvPicPr>
          <p:cNvPr id="7" name="图片 6" descr="图片包含 游戏机, 画, 标志, 围栏&#10;&#10;描述已自动生成">
            <a:extLst>
              <a:ext uri="{FF2B5EF4-FFF2-40B4-BE49-F238E27FC236}">
                <a16:creationId xmlns:a16="http://schemas.microsoft.com/office/drawing/2014/main" id="{8EA21F28-19AB-48E6-920C-EB00363132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812" y="4899525"/>
            <a:ext cx="1657851" cy="1657851"/>
          </a:xfrm>
          <a:prstGeom prst="rect">
            <a:avLst/>
          </a:prstGeom>
        </p:spPr>
      </p:pic>
      <p:pic>
        <p:nvPicPr>
          <p:cNvPr id="9" name="图片 8" descr="图片包含 游戏机, 盘子, 食物, 画&#10;&#10;描述已自动生成">
            <a:extLst>
              <a:ext uri="{FF2B5EF4-FFF2-40B4-BE49-F238E27FC236}">
                <a16:creationId xmlns:a16="http://schemas.microsoft.com/office/drawing/2014/main" id="{42C076DE-158A-410C-8E27-DE630DB7AE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3231186"/>
            <a:ext cx="3336679" cy="3336679"/>
          </a:xfrm>
          <a:prstGeom prst="rect">
            <a:avLst/>
          </a:prstGeom>
        </p:spPr>
      </p:pic>
      <p:sp>
        <p:nvSpPr>
          <p:cNvPr id="10" name="箭头: 右 9">
            <a:extLst>
              <a:ext uri="{FF2B5EF4-FFF2-40B4-BE49-F238E27FC236}">
                <a16:creationId xmlns:a16="http://schemas.microsoft.com/office/drawing/2014/main" id="{97AFF407-D3EC-4C70-B438-AFBA0698894D}"/>
              </a:ext>
            </a:extLst>
          </p:cNvPr>
          <p:cNvSpPr/>
          <p:nvPr/>
        </p:nvSpPr>
        <p:spPr>
          <a:xfrm>
            <a:off x="3015665" y="3838575"/>
            <a:ext cx="1327735" cy="5285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消息</a:t>
            </a:r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878EDA0B-842C-47A5-9E7C-117C910B1BCF}"/>
              </a:ext>
            </a:extLst>
          </p:cNvPr>
          <p:cNvSpPr/>
          <p:nvPr/>
        </p:nvSpPr>
        <p:spPr>
          <a:xfrm>
            <a:off x="3015664" y="5549840"/>
            <a:ext cx="1327735" cy="5285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消息</a:t>
            </a: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C5E6F6CB-2E19-4D14-8229-2B624B3BF92C}"/>
              </a:ext>
            </a:extLst>
          </p:cNvPr>
          <p:cNvSpPr/>
          <p:nvPr/>
        </p:nvSpPr>
        <p:spPr>
          <a:xfrm>
            <a:off x="7861931" y="3696745"/>
            <a:ext cx="1907712" cy="670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历史记录</a:t>
            </a: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59931FB8-1BAC-4F5E-A087-144B9B1EC0FE}"/>
              </a:ext>
            </a:extLst>
          </p:cNvPr>
          <p:cNvSpPr/>
          <p:nvPr/>
        </p:nvSpPr>
        <p:spPr>
          <a:xfrm>
            <a:off x="7848599" y="5240779"/>
            <a:ext cx="1907712" cy="5733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Excel</a:t>
            </a:r>
            <a:r>
              <a:rPr lang="zh-CN" altLang="en-US" dirty="0"/>
              <a:t>文件</a:t>
            </a:r>
          </a:p>
        </p:txBody>
      </p:sp>
      <p:pic>
        <p:nvPicPr>
          <p:cNvPr id="15" name="图片 14" descr="图片包含 游戏机, 钟表, 画, 盘子&#10;&#10;描述已自动生成">
            <a:extLst>
              <a:ext uri="{FF2B5EF4-FFF2-40B4-BE49-F238E27FC236}">
                <a16:creationId xmlns:a16="http://schemas.microsoft.com/office/drawing/2014/main" id="{1B2A9F2F-2305-464C-B590-D06028C993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1253" y="3328433"/>
            <a:ext cx="1414399" cy="1414399"/>
          </a:xfrm>
          <a:prstGeom prst="rect">
            <a:avLst/>
          </a:prstGeom>
        </p:spPr>
      </p:pic>
      <p:pic>
        <p:nvPicPr>
          <p:cNvPr id="17" name="图片 16" descr="图片包含 游戏机, 房间&#10;&#10;描述已自动生成">
            <a:extLst>
              <a:ext uri="{FF2B5EF4-FFF2-40B4-BE49-F238E27FC236}">
                <a16:creationId xmlns:a16="http://schemas.microsoft.com/office/drawing/2014/main" id="{5E5D2087-C59C-4826-89B2-DBDD2696DD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567" y="4742832"/>
            <a:ext cx="1849213" cy="1849213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CF53BF14-03FD-44EA-8D7A-FD6FC8AC973E}"/>
              </a:ext>
            </a:extLst>
          </p:cNvPr>
          <p:cNvSpPr txBox="1"/>
          <p:nvPr/>
        </p:nvSpPr>
        <p:spPr>
          <a:xfrm>
            <a:off x="460442" y="311285"/>
            <a:ext cx="5222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实验项目</a:t>
            </a:r>
            <a:r>
              <a:rPr lang="en-US" altLang="zh-CN" sz="2800" b="1" dirty="0"/>
              <a:t> – </a:t>
            </a:r>
            <a:r>
              <a:rPr lang="zh-CN" altLang="en-US" sz="2800" b="1" dirty="0"/>
              <a:t>日志记录功能</a:t>
            </a:r>
            <a:r>
              <a:rPr lang="en-US" altLang="zh-CN" sz="2800" b="1" dirty="0"/>
              <a:t>(node)</a:t>
            </a:r>
            <a:endParaRPr lang="zh-CN" altLang="en-US" sz="2800" b="1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6BCF746-A691-4A45-871D-EFCFB291523C}"/>
              </a:ext>
            </a:extLst>
          </p:cNvPr>
          <p:cNvSpPr txBox="1"/>
          <p:nvPr/>
        </p:nvSpPr>
        <p:spPr>
          <a:xfrm>
            <a:off x="1230198" y="1326436"/>
            <a:ext cx="9334039" cy="143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在基于流的系统中开发日志记录功能，方便进行历史数据的查询</a:t>
            </a:r>
            <a:endParaRPr lang="en-US" altLang="zh-CN" sz="2000" dirty="0"/>
          </a:p>
          <a:p>
            <a:pPr indent="-28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可以考虑提供导出为</a:t>
            </a:r>
            <a:r>
              <a:rPr lang="en-US" altLang="zh-CN" sz="2000" dirty="0"/>
              <a:t>excel</a:t>
            </a:r>
            <a:r>
              <a:rPr lang="zh-CN" altLang="en-US" sz="2000" dirty="0"/>
              <a:t>等文件的功能，方便进行下载</a:t>
            </a:r>
            <a:endParaRPr lang="en-US" altLang="zh-CN" sz="2000" dirty="0"/>
          </a:p>
          <a:p>
            <a:pPr indent="-2844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配合其他的</a:t>
            </a:r>
            <a:r>
              <a:rPr lang="en-US" altLang="zh-CN" sz="2000" dirty="0"/>
              <a:t>API</a:t>
            </a:r>
            <a:r>
              <a:rPr lang="zh-CN" altLang="en-US" sz="2000" dirty="0"/>
              <a:t>，可以开发仪表盘类的应用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946A927-485D-4DD1-BF1E-125E51C1018F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4352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3856558"/>
            <a:ext cx="1883842" cy="18838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图片 8" descr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7789" y="3840268"/>
            <a:ext cx="1916423" cy="1916423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箭头: 右 7"/>
          <p:cNvSpPr/>
          <p:nvPr/>
        </p:nvSpPr>
        <p:spPr>
          <a:xfrm>
            <a:off x="3084302" y="3987415"/>
            <a:ext cx="1929897" cy="641202"/>
          </a:xfrm>
          <a:prstGeom prst="rightArrow">
            <a:avLst>
              <a:gd name="adj1" fmla="val 50000"/>
              <a:gd name="adj2" fmla="val 64619"/>
            </a:avLst>
          </a:prstGeom>
          <a:solidFill>
            <a:schemeClr val="accent1"/>
          </a:solidFill>
          <a:ln w="12700">
            <a:solidFill>
              <a:srgbClr val="32538F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等线"/>
              </a:defRPr>
            </a:pPr>
            <a:endParaRPr/>
          </a:p>
        </p:txBody>
      </p:sp>
      <p:pic>
        <p:nvPicPr>
          <p:cNvPr id="150" name="图片 6" descr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7558" y="3896454"/>
            <a:ext cx="2074658" cy="1804051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箭头: 右 7"/>
          <p:cNvSpPr/>
          <p:nvPr/>
        </p:nvSpPr>
        <p:spPr>
          <a:xfrm>
            <a:off x="7282422" y="3987415"/>
            <a:ext cx="1929898" cy="641202"/>
          </a:xfrm>
          <a:prstGeom prst="rightArrow">
            <a:avLst>
              <a:gd name="adj1" fmla="val 50000"/>
              <a:gd name="adj2" fmla="val 64619"/>
            </a:avLst>
          </a:prstGeom>
          <a:solidFill>
            <a:schemeClr val="accent1"/>
          </a:solidFill>
          <a:ln w="12700">
            <a:solidFill>
              <a:srgbClr val="32538F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等线"/>
              </a:defRPr>
            </a:pPr>
            <a:endParaRPr/>
          </a:p>
        </p:txBody>
      </p:sp>
      <p:sp>
        <p:nvSpPr>
          <p:cNvPr id="152" name="箭头: 右 7"/>
          <p:cNvSpPr/>
          <p:nvPr/>
        </p:nvSpPr>
        <p:spPr>
          <a:xfrm rot="10800000">
            <a:off x="7282422" y="4724015"/>
            <a:ext cx="1929898" cy="641202"/>
          </a:xfrm>
          <a:prstGeom prst="rightArrow">
            <a:avLst>
              <a:gd name="adj1" fmla="val 50000"/>
              <a:gd name="adj2" fmla="val 64619"/>
            </a:avLst>
          </a:prstGeom>
          <a:solidFill>
            <a:schemeClr val="accent1"/>
          </a:solidFill>
          <a:ln w="12700">
            <a:solidFill>
              <a:srgbClr val="32538F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等线"/>
              </a:defRPr>
            </a:pPr>
            <a:endParaRPr/>
          </a:p>
        </p:txBody>
      </p:sp>
      <p:sp>
        <p:nvSpPr>
          <p:cNvPr id="153" name="箭头: 右 7"/>
          <p:cNvSpPr/>
          <p:nvPr/>
        </p:nvSpPr>
        <p:spPr>
          <a:xfrm rot="10800000">
            <a:off x="2979680" y="4724015"/>
            <a:ext cx="1929897" cy="641202"/>
          </a:xfrm>
          <a:prstGeom prst="rightArrow">
            <a:avLst>
              <a:gd name="adj1" fmla="val 50000"/>
              <a:gd name="adj2" fmla="val 64619"/>
            </a:avLst>
          </a:prstGeom>
          <a:solidFill>
            <a:schemeClr val="accent1"/>
          </a:solidFill>
          <a:ln w="12700">
            <a:solidFill>
              <a:srgbClr val="32538F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等线"/>
              </a:defRPr>
            </a:pPr>
            <a:endParaRPr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2621907-6C34-43FE-A71F-2F9D973A8F5D}"/>
              </a:ext>
            </a:extLst>
          </p:cNvPr>
          <p:cNvSpPr txBox="1"/>
          <p:nvPr/>
        </p:nvSpPr>
        <p:spPr>
          <a:xfrm>
            <a:off x="460442" y="311285"/>
            <a:ext cx="74606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实验项目 </a:t>
            </a:r>
            <a:r>
              <a:rPr lang="en-US" altLang="zh-CN" sz="2800" b="1" dirty="0"/>
              <a:t>– </a:t>
            </a:r>
            <a:r>
              <a:rPr lang="zh-CN" altLang="en-US" sz="2800" b="1" dirty="0"/>
              <a:t>基于</a:t>
            </a:r>
            <a:r>
              <a:rPr lang="en-US" altLang="zh-CN" sz="2800" b="1" dirty="0"/>
              <a:t>node-red</a:t>
            </a:r>
            <a:r>
              <a:rPr lang="zh-CN" altLang="en-US" sz="2800" b="1" dirty="0"/>
              <a:t>的</a:t>
            </a:r>
            <a:r>
              <a:rPr lang="en-US" altLang="zh-CN" sz="2800" b="1" dirty="0"/>
              <a:t>CI</a:t>
            </a:r>
            <a:r>
              <a:rPr lang="zh-CN" altLang="en-US" sz="2800" b="1" dirty="0"/>
              <a:t>系统拓展</a:t>
            </a:r>
            <a:r>
              <a:rPr lang="en-US" altLang="zh-CN" sz="2800" b="1" dirty="0"/>
              <a:t>(node)</a:t>
            </a:r>
            <a:endParaRPr lang="zh-CN" altLang="en-US" sz="2800" b="1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5467036F-508D-4E3C-A56E-6FBCC7D062A2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86AFEE00-0DB0-4949-8383-E38B579EB4F0}"/>
              </a:ext>
            </a:extLst>
          </p:cNvPr>
          <p:cNvSpPr txBox="1"/>
          <p:nvPr/>
        </p:nvSpPr>
        <p:spPr>
          <a:xfrm>
            <a:off x="1230198" y="1326436"/>
            <a:ext cx="9334039" cy="143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8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利用</a:t>
            </a:r>
            <a:r>
              <a:rPr lang="en-US" altLang="zh-CN" sz="2000" dirty="0" err="1"/>
              <a:t>github</a:t>
            </a:r>
            <a:r>
              <a:rPr lang="zh-CN" altLang="en-US" sz="2000" dirty="0"/>
              <a:t>提供的</a:t>
            </a:r>
            <a:r>
              <a:rPr lang="en-US" altLang="zh-CN" sz="2000" dirty="0"/>
              <a:t>API</a:t>
            </a:r>
            <a:r>
              <a:rPr lang="zh-CN" altLang="en-US" sz="2000" dirty="0"/>
              <a:t>，在代码仓库发生提交请求（</a:t>
            </a:r>
            <a:r>
              <a:rPr lang="en-US" altLang="zh-CN" sz="2000" dirty="0"/>
              <a:t>commit</a:t>
            </a:r>
            <a:r>
              <a:rPr lang="zh-CN" altLang="en-US" sz="2000" dirty="0"/>
              <a:t>，</a:t>
            </a:r>
            <a:r>
              <a:rPr lang="en-US" altLang="zh-CN" sz="2000" dirty="0"/>
              <a:t>pull</a:t>
            </a:r>
            <a:r>
              <a:rPr lang="zh-CN" altLang="en-US" sz="2000" dirty="0"/>
              <a:t> </a:t>
            </a:r>
            <a:r>
              <a:rPr lang="en-US" altLang="zh-CN" sz="2000" dirty="0"/>
              <a:t>requests</a:t>
            </a:r>
            <a:r>
              <a:rPr lang="zh-CN" altLang="en-US" sz="2000" dirty="0"/>
              <a:t>等）时拉取代码到指定机器上做持续集成测试</a:t>
            </a:r>
          </a:p>
          <a:p>
            <a:pPr marL="58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提供一种低代码的配置</a:t>
            </a:r>
            <a:r>
              <a:rPr lang="en-US" altLang="zh-CN" sz="2000" dirty="0"/>
              <a:t>CI</a:t>
            </a:r>
            <a:r>
              <a:rPr lang="zh-CN" altLang="en-US" sz="2000" dirty="0"/>
              <a:t>系统方案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图片 8" descr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2288" y="4233968"/>
            <a:ext cx="1916423" cy="1916423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箭头: 右 7"/>
          <p:cNvSpPr/>
          <p:nvPr/>
        </p:nvSpPr>
        <p:spPr>
          <a:xfrm>
            <a:off x="5243302" y="4871578"/>
            <a:ext cx="2346864" cy="641202"/>
          </a:xfrm>
          <a:prstGeom prst="rightArrow">
            <a:avLst>
              <a:gd name="adj1" fmla="val 50000"/>
              <a:gd name="adj2" fmla="val 64619"/>
            </a:avLst>
          </a:prstGeom>
          <a:solidFill>
            <a:schemeClr val="accent1"/>
          </a:solidFill>
          <a:ln w="12700">
            <a:solidFill>
              <a:srgbClr val="32538F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等线"/>
              </a:defRPr>
            </a:pPr>
            <a:endParaRPr/>
          </a:p>
        </p:txBody>
      </p:sp>
      <p:pic>
        <p:nvPicPr>
          <p:cNvPr id="159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321" y="4159407"/>
            <a:ext cx="2663220" cy="2065544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9ED4DF7-E8BF-453D-BD60-2B040DC866EF}"/>
              </a:ext>
            </a:extLst>
          </p:cNvPr>
          <p:cNvSpPr txBox="1"/>
          <p:nvPr/>
        </p:nvSpPr>
        <p:spPr>
          <a:xfrm>
            <a:off x="460442" y="311285"/>
            <a:ext cx="70182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实验项目 </a:t>
            </a:r>
            <a:r>
              <a:rPr lang="en-US" altLang="zh-CN" sz="2800" b="1" dirty="0"/>
              <a:t>– </a:t>
            </a:r>
            <a:r>
              <a:rPr lang="zh-CN" altLang="en-US" sz="2800" b="1" dirty="0"/>
              <a:t>基于爬虫的网页监控拓展</a:t>
            </a:r>
            <a:r>
              <a:rPr lang="en-US" altLang="zh-CN" sz="2800" b="1" dirty="0"/>
              <a:t>(node)</a:t>
            </a:r>
            <a:endParaRPr lang="zh-CN" altLang="en-US" sz="2800" b="1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FD869847-594A-497A-A9DE-515D9C130316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CB7A580A-5C3F-4410-A86F-25EB32714D45}"/>
              </a:ext>
            </a:extLst>
          </p:cNvPr>
          <p:cNvSpPr txBox="1"/>
          <p:nvPr/>
        </p:nvSpPr>
        <p:spPr>
          <a:xfrm>
            <a:off x="1230198" y="1326436"/>
            <a:ext cx="9334039" cy="143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8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开发者在使用</a:t>
            </a:r>
            <a:r>
              <a:rPr lang="en-US" altLang="zh-CN" sz="2000" dirty="0"/>
              <a:t>node</a:t>
            </a:r>
            <a:r>
              <a:rPr lang="zh-CN" altLang="en-US" sz="2000" dirty="0"/>
              <a:t>时可能需要利用网络爬虫获取一些信息（例如从小说网站上拉取文章，监控商品价格等）</a:t>
            </a:r>
          </a:p>
          <a:p>
            <a:pPr marL="58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实现一个通用的基于爬虫的网页监控框架拓展，用来获取网页信息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图片 8" descr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789" y="4450646"/>
            <a:ext cx="1916423" cy="1916423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箭头: 右 7"/>
          <p:cNvSpPr/>
          <p:nvPr/>
        </p:nvSpPr>
        <p:spPr>
          <a:xfrm>
            <a:off x="3135102" y="5088256"/>
            <a:ext cx="1704373" cy="641203"/>
          </a:xfrm>
          <a:prstGeom prst="rightArrow">
            <a:avLst>
              <a:gd name="adj1" fmla="val 50000"/>
              <a:gd name="adj2" fmla="val 64619"/>
            </a:avLst>
          </a:prstGeom>
          <a:solidFill>
            <a:schemeClr val="accent1"/>
          </a:solidFill>
          <a:ln w="12700">
            <a:solidFill>
              <a:srgbClr val="32538F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等线"/>
              </a:defRPr>
            </a:pPr>
            <a:endParaRPr/>
          </a:p>
        </p:txBody>
      </p:sp>
      <p:pic>
        <p:nvPicPr>
          <p:cNvPr id="165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28" y="4315314"/>
            <a:ext cx="2044962" cy="2187086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箭头: 右 7"/>
          <p:cNvSpPr/>
          <p:nvPr/>
        </p:nvSpPr>
        <p:spPr>
          <a:xfrm>
            <a:off x="7348499" y="5088256"/>
            <a:ext cx="1704373" cy="641203"/>
          </a:xfrm>
          <a:prstGeom prst="rightArrow">
            <a:avLst>
              <a:gd name="adj1" fmla="val 50000"/>
              <a:gd name="adj2" fmla="val 64619"/>
            </a:avLst>
          </a:prstGeom>
          <a:solidFill>
            <a:schemeClr val="accent1"/>
          </a:solidFill>
          <a:ln w="12700">
            <a:solidFill>
              <a:srgbClr val="32538F"/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等线"/>
              </a:defRPr>
            </a:pPr>
            <a:endParaRPr/>
          </a:p>
        </p:txBody>
      </p:sp>
      <p:pic>
        <p:nvPicPr>
          <p:cNvPr id="167" name="图片 4" descr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1186" y="4742107"/>
            <a:ext cx="1533527" cy="1333502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144B436-6AF8-4DEA-AB7C-A6F22768068A}"/>
              </a:ext>
            </a:extLst>
          </p:cNvPr>
          <p:cNvSpPr txBox="1"/>
          <p:nvPr/>
        </p:nvSpPr>
        <p:spPr>
          <a:xfrm>
            <a:off x="460442" y="311285"/>
            <a:ext cx="10754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实验项目 </a:t>
            </a:r>
            <a:r>
              <a:rPr lang="en-US" altLang="zh-CN" sz="2800" b="1" dirty="0"/>
              <a:t>– </a:t>
            </a:r>
            <a:r>
              <a:rPr lang="zh-CN" altLang="en-US" sz="2800" b="1" dirty="0"/>
              <a:t>自动拉取模型的机器模型</a:t>
            </a:r>
            <a:r>
              <a:rPr lang="en-US" altLang="zh-CN" sz="2800" b="1" dirty="0"/>
              <a:t>Serving</a:t>
            </a:r>
            <a:r>
              <a:rPr lang="zh-CN" altLang="en-US" sz="2800" b="1" dirty="0"/>
              <a:t>框架的封装拓展</a:t>
            </a:r>
            <a:r>
              <a:rPr lang="en-US" altLang="zh-CN" sz="2800" b="1" dirty="0"/>
              <a:t>(node)</a:t>
            </a:r>
            <a:endParaRPr lang="zh-CN" altLang="en-US" sz="2800" b="1" dirty="0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7F8660C-F92D-4C97-BBEC-44A81A262C1C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00692C46-6EE1-4243-B1FE-62965A950D28}"/>
              </a:ext>
            </a:extLst>
          </p:cNvPr>
          <p:cNvSpPr txBox="1"/>
          <p:nvPr/>
        </p:nvSpPr>
        <p:spPr>
          <a:xfrm>
            <a:off x="1230198" y="1326436"/>
            <a:ext cx="9334039" cy="143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8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在机器学习开发中，从模型训练完成部署到生产机器，通常不太容易</a:t>
            </a:r>
          </a:p>
          <a:p>
            <a:pPr marL="58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基于</a:t>
            </a:r>
            <a:r>
              <a:rPr lang="en-US" altLang="zh-CN" sz="2000" dirty="0"/>
              <a:t>TensorFlow/Serving</a:t>
            </a:r>
            <a:r>
              <a:rPr lang="zh-CN" altLang="en-US" sz="2000" dirty="0"/>
              <a:t>实现一个通用的自动拉取训练完的模型到生产机器上运行</a:t>
            </a:r>
            <a:r>
              <a:rPr lang="en-US" altLang="zh-CN" sz="2000" dirty="0"/>
              <a:t>Serving</a:t>
            </a:r>
            <a:r>
              <a:rPr lang="zh-CN" altLang="en-US" sz="2000" dirty="0"/>
              <a:t>服务的模块拓展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E9BBB84-062E-453B-9A9E-C8339F8F77E0}"/>
              </a:ext>
            </a:extLst>
          </p:cNvPr>
          <p:cNvSpPr txBox="1"/>
          <p:nvPr/>
        </p:nvSpPr>
        <p:spPr>
          <a:xfrm>
            <a:off x="460442" y="31128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目录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5DE5A76-9EA3-4DF2-9A94-EDA3F08DB667}"/>
              </a:ext>
            </a:extLst>
          </p:cNvPr>
          <p:cNvSpPr txBox="1"/>
          <p:nvPr/>
        </p:nvSpPr>
        <p:spPr>
          <a:xfrm>
            <a:off x="1052208" y="1342436"/>
            <a:ext cx="1008758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项目简介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项目选择依据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项目目标和工作范围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</a:t>
            </a:r>
            <a:r>
              <a:rPr lang="zh-CN" altLang="en-US" sz="2400" b="1" dirty="0"/>
              <a:t>人员组成与分工</a:t>
            </a:r>
            <a:endParaRPr lang="en-US" altLang="zh-CN" sz="2400" b="1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r>
              <a:rPr lang="zh-CN" altLang="en-US" sz="2400" dirty="0"/>
              <a:t>整体计划</a:t>
            </a:r>
            <a:endParaRPr lang="en-US" altLang="zh-CN" sz="2400" dirty="0"/>
          </a:p>
          <a:p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9CAB9A3-A4E7-40FC-83FF-748E2AD026CA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196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225169B-E71C-4E13-BDA3-F95C080F0F8D}"/>
              </a:ext>
            </a:extLst>
          </p:cNvPr>
          <p:cNvSpPr txBox="1"/>
          <p:nvPr/>
        </p:nvSpPr>
        <p:spPr>
          <a:xfrm>
            <a:off x="460442" y="311285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人员组成与分工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1FEEF9D-9807-4A37-962F-8C37D62550A3}"/>
              </a:ext>
            </a:extLst>
          </p:cNvPr>
          <p:cNvSpPr txBox="1"/>
          <p:nvPr/>
        </p:nvSpPr>
        <p:spPr>
          <a:xfrm>
            <a:off x="1230198" y="1326436"/>
            <a:ext cx="9334039" cy="2815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SY1906416 </a:t>
            </a:r>
            <a:r>
              <a:rPr lang="zh-CN" altLang="en-US" sz="2000" dirty="0"/>
              <a:t>暴明坤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SY1906113 </a:t>
            </a:r>
            <a:r>
              <a:rPr lang="zh-CN" altLang="en-US" sz="2000" dirty="0"/>
              <a:t>胡俊涛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SY1906118 </a:t>
            </a:r>
            <a:r>
              <a:rPr lang="zh-CN" altLang="en-US" sz="2000" dirty="0"/>
              <a:t>叶柏威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BY1906051 </a:t>
            </a:r>
            <a:r>
              <a:rPr lang="zh-CN" altLang="en-US" sz="2000" dirty="0"/>
              <a:t>夏欣怡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BY1906028 </a:t>
            </a:r>
            <a:r>
              <a:rPr lang="zh-CN" altLang="en-US" sz="2000" dirty="0"/>
              <a:t>刘子渊</a:t>
            </a:r>
            <a:endParaRPr lang="en-US" altLang="zh-CN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/>
              <a:t>SY1906305 </a:t>
            </a:r>
            <a:r>
              <a:rPr lang="zh-CN" altLang="en-US" sz="2000" dirty="0"/>
              <a:t>张雨濛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36D8B7A5-6030-4189-A3E7-8A72837BAD99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23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45BBB4B9-DD7A-4E46-A127-9D7D956E0D2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2569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5821">
                  <a:extLst>
                    <a:ext uri="{9D8B030D-6E8A-4147-A177-3AD203B41FA5}">
                      <a16:colId xmlns:a16="http://schemas.microsoft.com/office/drawing/2014/main" val="1771077235"/>
                    </a:ext>
                  </a:extLst>
                </a:gridCol>
                <a:gridCol w="9059779">
                  <a:extLst>
                    <a:ext uri="{9D8B030D-6E8A-4147-A177-3AD203B41FA5}">
                      <a16:colId xmlns:a16="http://schemas.microsoft.com/office/drawing/2014/main" val="367921259"/>
                    </a:ext>
                  </a:extLst>
                </a:gridCol>
              </a:tblGrid>
              <a:tr h="367130">
                <a:tc>
                  <a:txBody>
                    <a:bodyPr/>
                    <a:lstStyle/>
                    <a:p>
                      <a:r>
                        <a:rPr lang="zh-CN" altLang="en-US" dirty="0"/>
                        <a:t>姓名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分工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471733"/>
                  </a:ext>
                </a:extLst>
              </a:tr>
              <a:tr h="367130">
                <a:tc>
                  <a:txBody>
                    <a:bodyPr/>
                    <a:lstStyle/>
                    <a:p>
                      <a:r>
                        <a:rPr lang="zh-CN" altLang="en-US" dirty="0"/>
                        <a:t>暴明坤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Coding, </a:t>
                      </a:r>
                      <a:r>
                        <a:rPr lang="zh-CN" altLang="en-US" dirty="0"/>
                        <a:t>测试</a:t>
                      </a:r>
                      <a:r>
                        <a:rPr lang="en-US" altLang="zh-CN" dirty="0"/>
                        <a:t>, </a:t>
                      </a:r>
                      <a:r>
                        <a:rPr lang="zh-CN" altLang="en-US" dirty="0"/>
                        <a:t>项目进度管理</a:t>
                      </a:r>
                      <a:r>
                        <a:rPr lang="en-US" altLang="zh-CN" dirty="0"/>
                        <a:t>, </a:t>
                      </a:r>
                      <a:r>
                        <a:rPr lang="zh-CN" altLang="en-US" dirty="0"/>
                        <a:t>日志记录功能的拓展</a:t>
                      </a:r>
                      <a:r>
                        <a:rPr lang="en-US" altLang="zh-CN" dirty="0"/>
                        <a:t>(node)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8142587"/>
                  </a:ext>
                </a:extLst>
              </a:tr>
              <a:tr h="367130">
                <a:tc>
                  <a:txBody>
                    <a:bodyPr/>
                    <a:lstStyle/>
                    <a:p>
                      <a:r>
                        <a:rPr lang="zh-CN" altLang="en-US" dirty="0"/>
                        <a:t>胡俊涛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Coding,</a:t>
                      </a:r>
                      <a:r>
                        <a:rPr lang="zh-CN" altLang="en-US" dirty="0"/>
                        <a:t> 测试</a:t>
                      </a:r>
                      <a:r>
                        <a:rPr lang="en-US" altLang="zh-CN" dirty="0"/>
                        <a:t>, 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4380669"/>
                  </a:ext>
                </a:extLst>
              </a:tr>
              <a:tr h="367130">
                <a:tc>
                  <a:txBody>
                    <a:bodyPr/>
                    <a:lstStyle/>
                    <a:p>
                      <a:r>
                        <a:rPr lang="zh-CN" altLang="en-US" dirty="0"/>
                        <a:t>叶柏威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Coding,</a:t>
                      </a:r>
                      <a:r>
                        <a:rPr lang="zh-CN" altLang="en-US" dirty="0"/>
                        <a:t> 测试</a:t>
                      </a:r>
                      <a:r>
                        <a:rPr lang="en-US" altLang="zh-CN" dirty="0"/>
                        <a:t>, </a:t>
                      </a:r>
                      <a:r>
                        <a:rPr lang="zh-CN" altLang="en-US" dirty="0"/>
                        <a:t>基于</a:t>
                      </a:r>
                      <a:r>
                        <a:rPr lang="en-US" altLang="zh-CN" dirty="0"/>
                        <a:t>node-red </a:t>
                      </a:r>
                      <a:r>
                        <a:rPr lang="zh-CN" altLang="en-US" dirty="0"/>
                        <a:t>做 </a:t>
                      </a:r>
                      <a:r>
                        <a:rPr lang="en-US" altLang="zh-CN" dirty="0"/>
                        <a:t>CI</a:t>
                      </a:r>
                      <a:r>
                        <a:rPr lang="zh-CN" altLang="en-US" dirty="0"/>
                        <a:t>系统的拓展（</a:t>
                      </a:r>
                      <a:r>
                        <a:rPr lang="en-US" altLang="zh-CN" dirty="0"/>
                        <a:t>node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668890"/>
                  </a:ext>
                </a:extLst>
              </a:tr>
              <a:tr h="367130">
                <a:tc>
                  <a:txBody>
                    <a:bodyPr/>
                    <a:lstStyle/>
                    <a:p>
                      <a:r>
                        <a:rPr lang="zh-CN" altLang="en-US" dirty="0"/>
                        <a:t>夏欣怡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Coding,</a:t>
                      </a:r>
                      <a:r>
                        <a:rPr lang="zh-CN" altLang="en-US" dirty="0"/>
                        <a:t> 测试</a:t>
                      </a:r>
                      <a:r>
                        <a:rPr lang="en-US" altLang="zh-CN" dirty="0"/>
                        <a:t>, 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4034299"/>
                  </a:ext>
                </a:extLst>
              </a:tr>
              <a:tr h="367130">
                <a:tc>
                  <a:txBody>
                    <a:bodyPr/>
                    <a:lstStyle/>
                    <a:p>
                      <a:r>
                        <a:rPr lang="zh-CN" altLang="en-US" dirty="0"/>
                        <a:t>张雨濛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Coding, </a:t>
                      </a:r>
                      <a:r>
                        <a:rPr lang="zh-CN" altLang="en-US" dirty="0"/>
                        <a:t>测试</a:t>
                      </a:r>
                      <a:r>
                        <a:rPr lang="en-US" altLang="zh-CN" dirty="0"/>
                        <a:t>, </a:t>
                      </a:r>
                      <a:r>
                        <a:rPr lang="zh-CN" altLang="en-US" dirty="0"/>
                        <a:t>会议记录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477238"/>
                  </a:ext>
                </a:extLst>
              </a:tr>
              <a:tr h="367130">
                <a:tc>
                  <a:txBody>
                    <a:bodyPr/>
                    <a:lstStyle/>
                    <a:p>
                      <a:r>
                        <a:rPr lang="zh-CN" altLang="en-US" dirty="0"/>
                        <a:t>刘子渊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Coding, </a:t>
                      </a:r>
                      <a:r>
                        <a:rPr lang="zh-CN" altLang="en-US" dirty="0"/>
                        <a:t>测试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6296295"/>
                  </a:ext>
                </a:extLst>
              </a:tr>
            </a:tbl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9756BBA9-2276-4F49-B1F7-9769E6941A55}"/>
              </a:ext>
            </a:extLst>
          </p:cNvPr>
          <p:cNvSpPr txBox="1"/>
          <p:nvPr/>
        </p:nvSpPr>
        <p:spPr>
          <a:xfrm>
            <a:off x="460442" y="311285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人员组成与分工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883A370B-42E2-4683-A491-67D36D74B478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739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E9BBB84-062E-453B-9A9E-C8339F8F77E0}"/>
              </a:ext>
            </a:extLst>
          </p:cNvPr>
          <p:cNvSpPr txBox="1"/>
          <p:nvPr/>
        </p:nvSpPr>
        <p:spPr>
          <a:xfrm>
            <a:off x="460442" y="31128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目录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5DE5A76-9EA3-4DF2-9A94-EDA3F08DB667}"/>
              </a:ext>
            </a:extLst>
          </p:cNvPr>
          <p:cNvSpPr txBox="1"/>
          <p:nvPr/>
        </p:nvSpPr>
        <p:spPr>
          <a:xfrm>
            <a:off x="1052208" y="1342436"/>
            <a:ext cx="1008758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项目简介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项目选择依据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项目目标和工作范围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人员组成与分工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r>
              <a:rPr lang="zh-CN" altLang="en-US" sz="2400" b="1" dirty="0"/>
              <a:t>整体计划</a:t>
            </a:r>
            <a:endParaRPr lang="en-US" altLang="zh-CN" sz="2400" b="1" dirty="0"/>
          </a:p>
          <a:p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2A23688-7D00-43B9-BD15-B6D452BF3C20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185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146224"/>
              </p:ext>
            </p:extLst>
          </p:nvPr>
        </p:nvGraphicFramePr>
        <p:xfrm>
          <a:off x="667003" y="1015826"/>
          <a:ext cx="10646265" cy="5737241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55942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15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404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5618"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  主要工作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周数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日期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5207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 dirty="0">
                          <a:sym typeface="+mn-ea"/>
                        </a:rPr>
                        <a:t>  进行实验准备，</a:t>
                      </a:r>
                      <a:r>
                        <a:rPr lang="zh-CN" altLang="zh-CN" sz="1800">
                          <a:sym typeface="+mn-ea"/>
                        </a:rPr>
                        <a:t>确定项目</a:t>
                      </a:r>
                      <a:r>
                        <a:rPr lang="zh-CN" altLang="en-US" sz="1800">
                          <a:sym typeface="+mn-ea"/>
                        </a:rPr>
                        <a:t>目标、</a:t>
                      </a:r>
                      <a:r>
                        <a:rPr lang="zh-CN" altLang="zh-CN" sz="1800">
                          <a:sym typeface="+mn-ea"/>
                        </a:rPr>
                        <a:t>计划</a:t>
                      </a:r>
                      <a:r>
                        <a:rPr lang="zh-CN" altLang="zh-CN" sz="1800" dirty="0">
                          <a:sym typeface="+mn-ea"/>
                        </a:rPr>
                        <a:t>及人员分工</a:t>
                      </a:r>
                      <a:r>
                        <a:rPr lang="zh-CN" altLang="en-US" sz="1800" dirty="0">
                          <a:sym typeface="+mn-ea"/>
                        </a:rPr>
                        <a:t>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第</a:t>
                      </a:r>
                      <a:r>
                        <a:rPr lang="en-US" altLang="zh-CN"/>
                        <a:t>2</a:t>
                      </a:r>
                      <a:r>
                        <a:rPr lang="zh-CN" altLang="en-US"/>
                        <a:t>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>
                          <a:sym typeface="+mn-ea"/>
                        </a:rPr>
                        <a:t>2020.03.06-2020.03.12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82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dirty="0"/>
                        <a:t>  软件需求分析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第</a:t>
                      </a:r>
                      <a:r>
                        <a:rPr lang="en-US" altLang="zh-CN" dirty="0"/>
                        <a:t>3-4</a:t>
                      </a:r>
                      <a:r>
                        <a:rPr lang="zh-CN" altLang="en-US" dirty="0"/>
                        <a:t>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dirty="0"/>
                        <a:t>2020.03.13-</a:t>
                      </a:r>
                      <a:r>
                        <a:rPr lang="en-US" altLang="zh-CN" sz="1800" dirty="0">
                          <a:sym typeface="+mn-ea"/>
                        </a:rPr>
                        <a:t>2020.03.26</a:t>
                      </a:r>
                      <a:endParaRPr lang="en-US" altLang="zh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197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dirty="0"/>
                        <a:t>  软件需求评审、复审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第</a:t>
                      </a:r>
                      <a:r>
                        <a:rPr lang="en-US" altLang="zh-CN"/>
                        <a:t>5-6</a:t>
                      </a:r>
                      <a:r>
                        <a:rPr lang="zh-CN" altLang="en-US"/>
                        <a:t>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>
                          <a:sym typeface="+mn-ea"/>
                        </a:rPr>
                        <a:t>2020.03.27-2020.04.09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82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dirty="0"/>
                        <a:t>  软件项目管理、配置管理及追踪与分析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第</a:t>
                      </a:r>
                      <a:r>
                        <a:rPr lang="en-US" altLang="zh-CN" dirty="0"/>
                        <a:t>7</a:t>
                      </a:r>
                      <a:r>
                        <a:rPr lang="zh-CN" altLang="en-US" dirty="0"/>
                        <a:t>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dirty="0"/>
                        <a:t>20</a:t>
                      </a:r>
                      <a:r>
                        <a:rPr lang="en-US" altLang="zh-CN" sz="1800" dirty="0">
                          <a:sym typeface="+mn-ea"/>
                        </a:rPr>
                        <a:t>20</a:t>
                      </a:r>
                      <a:r>
                        <a:rPr lang="en-US" altLang="zh-CN" dirty="0"/>
                        <a:t>.04.10-20</a:t>
                      </a:r>
                      <a:r>
                        <a:rPr lang="en-US" altLang="zh-CN" sz="1800" dirty="0">
                          <a:sym typeface="+mn-ea"/>
                        </a:rPr>
                        <a:t>20</a:t>
                      </a:r>
                      <a:r>
                        <a:rPr lang="en-US" altLang="zh-CN" dirty="0"/>
                        <a:t>.04.16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82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sym typeface="+mn-ea"/>
                        </a:rPr>
                        <a:t>  </a:t>
                      </a:r>
                      <a:r>
                        <a:rPr lang="zh-CN" altLang="zh-CN" sz="1800" dirty="0">
                          <a:sym typeface="+mn-ea"/>
                        </a:rPr>
                        <a:t>软件产品设计与实现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第</a:t>
                      </a:r>
                      <a:r>
                        <a:rPr lang="en-US" altLang="zh-CN" dirty="0"/>
                        <a:t>8-10</a:t>
                      </a:r>
                      <a:r>
                        <a:rPr lang="zh-CN" altLang="en-US" dirty="0"/>
                        <a:t>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dirty="0"/>
                        <a:t>20</a:t>
                      </a:r>
                      <a:r>
                        <a:rPr lang="en-US" altLang="zh-CN" sz="1800" dirty="0">
                          <a:sym typeface="+mn-ea"/>
                        </a:rPr>
                        <a:t>20</a:t>
                      </a:r>
                      <a:r>
                        <a:rPr lang="en-US" altLang="zh-CN" dirty="0"/>
                        <a:t>.04.17-20</a:t>
                      </a:r>
                      <a:r>
                        <a:rPr lang="en-US" altLang="zh-CN" sz="1800" dirty="0">
                          <a:sym typeface="+mn-ea"/>
                        </a:rPr>
                        <a:t>20</a:t>
                      </a:r>
                      <a:r>
                        <a:rPr lang="en-US" altLang="zh-CN" dirty="0"/>
                        <a:t>.05.07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7433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 dirty="0">
                          <a:sym typeface="+mn-ea"/>
                        </a:rPr>
                        <a:t>      </a:t>
                      </a:r>
                      <a:r>
                        <a:rPr lang="en-US" altLang="zh-CN" sz="1600" dirty="0">
                          <a:sym typeface="+mn-ea"/>
                        </a:rPr>
                        <a:t>-</a:t>
                      </a:r>
                      <a:r>
                        <a:rPr lang="zh-CN" altLang="en-US" sz="1600" dirty="0">
                          <a:sym typeface="+mn-ea"/>
                        </a:rPr>
                        <a:t> 微信公众号的</a:t>
                      </a:r>
                      <a:r>
                        <a:rPr lang="en-US" altLang="zh-CN" sz="1600" dirty="0">
                          <a:sym typeface="+mn-ea"/>
                        </a:rPr>
                        <a:t>API</a:t>
                      </a:r>
                      <a:r>
                        <a:rPr lang="zh-CN" altLang="en-US" sz="1600" dirty="0">
                          <a:sym typeface="+mn-ea"/>
                        </a:rPr>
                        <a:t>封装</a:t>
                      </a:r>
                      <a:endParaRPr lang="en-US" altLang="zh-CN" sz="1600" dirty="0">
                        <a:sym typeface="+mn-ea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1600" dirty="0">
                          <a:sym typeface="+mn-ea"/>
                        </a:rPr>
                        <a:t>       - </a:t>
                      </a:r>
                      <a:r>
                        <a:rPr lang="zh-CN" altLang="en-US" sz="1600" dirty="0">
                          <a:sym typeface="+mn-ea"/>
                        </a:rPr>
                        <a:t>基于实时股票</a:t>
                      </a:r>
                      <a:r>
                        <a:rPr lang="en-US" altLang="zh-CN" sz="1600" dirty="0">
                          <a:sym typeface="+mn-ea"/>
                        </a:rPr>
                        <a:t>API</a:t>
                      </a:r>
                      <a:r>
                        <a:rPr lang="zh-CN" altLang="en-US" sz="1600" dirty="0">
                          <a:sym typeface="+mn-ea"/>
                        </a:rPr>
                        <a:t>的封装</a:t>
                      </a:r>
                      <a:endParaRPr lang="en-US" altLang="zh-CN" sz="1600" dirty="0">
                        <a:sym typeface="+mn-ea"/>
                      </a:endParaRPr>
                    </a:p>
                    <a:p>
                      <a:pPr algn="l">
                        <a:buNone/>
                      </a:pPr>
                      <a:r>
                        <a:rPr lang="en-US" altLang="zh-CN" sz="1600" dirty="0">
                          <a:sym typeface="+mn-ea"/>
                        </a:rPr>
                        <a:t>       - </a:t>
                      </a:r>
                      <a:r>
                        <a:rPr lang="zh-CN" altLang="en-US" sz="1600" dirty="0">
                          <a:sym typeface="+mn-ea"/>
                        </a:rPr>
                        <a:t>日志记录</a:t>
                      </a:r>
                      <a:endParaRPr lang="zh-CN" altLang="zh-CN" sz="1600" dirty="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/>
                        <a:t>第</a:t>
                      </a:r>
                      <a:r>
                        <a:rPr lang="en-US" altLang="zh-CN" sz="1600" dirty="0"/>
                        <a:t>8</a:t>
                      </a:r>
                      <a:r>
                        <a:rPr lang="zh-CN" altLang="en-US" sz="1600" dirty="0"/>
                        <a:t>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 dirty="0"/>
                        <a:t>2020.04.17-2020.04.23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666110"/>
                  </a:ext>
                </a:extLst>
              </a:tr>
              <a:tr h="87433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sz="1800" dirty="0">
                          <a:sym typeface="+mn-ea"/>
                        </a:rPr>
                        <a:t>      </a:t>
                      </a:r>
                      <a:r>
                        <a:rPr lang="en-US" altLang="zh-CN" sz="1600" dirty="0">
                          <a:sym typeface="+mn-ea"/>
                        </a:rPr>
                        <a:t>- CI</a:t>
                      </a:r>
                      <a:r>
                        <a:rPr lang="zh-CN" altLang="en-US" sz="1600" dirty="0">
                          <a:sym typeface="+mn-ea"/>
                        </a:rPr>
                        <a:t>系统</a:t>
                      </a:r>
                    </a:p>
                    <a:p>
                      <a:pPr algn="l">
                        <a:buNone/>
                      </a:pPr>
                      <a:r>
                        <a:rPr lang="zh-CN" altLang="en-US" sz="1600" dirty="0">
                          <a:sym typeface="+mn-ea"/>
                        </a:rPr>
                        <a:t>       </a:t>
                      </a:r>
                      <a:r>
                        <a:rPr lang="en-US" altLang="zh-CN" sz="1600" dirty="0">
                          <a:sym typeface="+mn-ea"/>
                        </a:rPr>
                        <a:t>- </a:t>
                      </a:r>
                      <a:r>
                        <a:rPr lang="zh-CN" altLang="en-US" sz="1600" dirty="0">
                          <a:sym typeface="+mn-ea"/>
                        </a:rPr>
                        <a:t>基于爬虫的网页监控</a:t>
                      </a:r>
                    </a:p>
                    <a:p>
                      <a:pPr algn="l">
                        <a:buNone/>
                      </a:pPr>
                      <a:r>
                        <a:rPr lang="zh-CN" altLang="en-US" sz="1600" dirty="0">
                          <a:sym typeface="+mn-ea"/>
                        </a:rPr>
                        <a:t>       </a:t>
                      </a:r>
                      <a:r>
                        <a:rPr lang="en-US" altLang="zh-CN" sz="1600" dirty="0">
                          <a:sym typeface="+mn-ea"/>
                        </a:rPr>
                        <a:t>- </a:t>
                      </a:r>
                      <a:r>
                        <a:rPr lang="zh-CN" altLang="en-US" sz="1600" dirty="0">
                          <a:sym typeface="+mn-ea"/>
                        </a:rPr>
                        <a:t>自动拉取模型的机器学习</a:t>
                      </a:r>
                      <a:r>
                        <a:rPr lang="en-US" altLang="zh-CN" sz="1600" dirty="0">
                          <a:sym typeface="+mn-ea"/>
                        </a:rPr>
                        <a:t>Serving</a:t>
                      </a:r>
                      <a:r>
                        <a:rPr lang="zh-CN" altLang="en-US" sz="1600" dirty="0">
                          <a:sym typeface="+mn-ea"/>
                        </a:rPr>
                        <a:t>框架的封装</a:t>
                      </a:r>
                      <a:endParaRPr lang="zh-CN" altLang="zh-CN" sz="1600" dirty="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 dirty="0"/>
                        <a:t>第</a:t>
                      </a:r>
                      <a:r>
                        <a:rPr lang="en-US" altLang="zh-CN" sz="1600" dirty="0"/>
                        <a:t>9-10</a:t>
                      </a:r>
                      <a:r>
                        <a:rPr lang="zh-CN" altLang="en-US" sz="1600" dirty="0"/>
                        <a:t>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/>
                        <a:t>2020.04.24-2020.05.07</a:t>
                      </a:r>
                      <a:endParaRPr lang="en-US" altLang="zh-C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3859074"/>
                  </a:ext>
                </a:extLst>
              </a:tr>
              <a:tr h="40082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dirty="0"/>
                        <a:t>  软件测试需求分析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dirty="0"/>
                        <a:t>第</a:t>
                      </a:r>
                      <a:r>
                        <a:rPr lang="en-US" altLang="zh-CN" dirty="0"/>
                        <a:t>11</a:t>
                      </a:r>
                      <a:r>
                        <a:rPr lang="zh-CN" altLang="en-US" dirty="0"/>
                        <a:t>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800" dirty="0">
                          <a:sym typeface="+mn-ea"/>
                        </a:rPr>
                        <a:t>2020.05.08-2020.05.14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082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zh-CN" altLang="en-US" dirty="0"/>
                        <a:t>  软件测试评审、复审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第</a:t>
                      </a:r>
                      <a:r>
                        <a:rPr lang="en-US" altLang="zh-CN"/>
                        <a:t>12-13</a:t>
                      </a:r>
                      <a:r>
                        <a:rPr lang="zh-CN" altLang="en-US"/>
                        <a:t>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dirty="0"/>
                        <a:t>20</a:t>
                      </a:r>
                      <a:r>
                        <a:rPr lang="en-US" altLang="zh-CN" sz="1800" dirty="0">
                          <a:sym typeface="+mn-ea"/>
                        </a:rPr>
                        <a:t>20</a:t>
                      </a:r>
                      <a:r>
                        <a:rPr lang="en-US" altLang="zh-CN" dirty="0"/>
                        <a:t>.05.15-20</a:t>
                      </a:r>
                      <a:r>
                        <a:rPr lang="en-US" altLang="zh-CN" sz="1800" dirty="0">
                          <a:sym typeface="+mn-ea"/>
                        </a:rPr>
                        <a:t>20</a:t>
                      </a:r>
                      <a:r>
                        <a:rPr lang="en-US" altLang="zh-CN" dirty="0"/>
                        <a:t>.05.28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082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sym typeface="+mn-ea"/>
                        </a:rPr>
                        <a:t>  </a:t>
                      </a:r>
                      <a:r>
                        <a:rPr lang="zh-CN" altLang="zh-CN" sz="1800" dirty="0">
                          <a:sym typeface="+mn-ea"/>
                        </a:rPr>
                        <a:t>软件测试演示及测评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第</a:t>
                      </a:r>
                      <a:r>
                        <a:rPr lang="en-US" altLang="zh-CN"/>
                        <a:t>14</a:t>
                      </a:r>
                      <a:r>
                        <a:rPr lang="zh-CN" altLang="en-US"/>
                        <a:t>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dirty="0"/>
                        <a:t>20</a:t>
                      </a:r>
                      <a:r>
                        <a:rPr lang="en-US" altLang="zh-CN" sz="1800" dirty="0">
                          <a:sym typeface="+mn-ea"/>
                        </a:rPr>
                        <a:t>20</a:t>
                      </a:r>
                      <a:r>
                        <a:rPr lang="en-US" altLang="zh-CN" dirty="0"/>
                        <a:t>.05.29-20</a:t>
                      </a:r>
                      <a:r>
                        <a:rPr lang="en-US" altLang="zh-CN" sz="1800" dirty="0">
                          <a:sym typeface="+mn-ea"/>
                        </a:rPr>
                        <a:t>20</a:t>
                      </a:r>
                      <a:r>
                        <a:rPr lang="en-US" altLang="zh-CN" dirty="0"/>
                        <a:t>.06.04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082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sym typeface="+mn-ea"/>
                        </a:rPr>
                        <a:t>  </a:t>
                      </a:r>
                      <a:r>
                        <a:rPr lang="zh-CN" altLang="en-US" sz="1800" dirty="0">
                          <a:sym typeface="+mn-ea"/>
                        </a:rPr>
                        <a:t>软件</a:t>
                      </a:r>
                      <a:r>
                        <a:rPr lang="zh-CN" altLang="zh-CN" sz="1800" dirty="0">
                          <a:sym typeface="+mn-ea"/>
                        </a:rPr>
                        <a:t>项目管理、配置管理及分析</a:t>
                      </a:r>
                      <a:r>
                        <a:rPr lang="zh-CN" altLang="en-US" sz="1800" dirty="0">
                          <a:sym typeface="+mn-ea"/>
                        </a:rPr>
                        <a:t>与</a:t>
                      </a:r>
                      <a:r>
                        <a:rPr lang="zh-CN" altLang="zh-CN" sz="1800" dirty="0">
                          <a:sym typeface="+mn-ea"/>
                        </a:rPr>
                        <a:t>总结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第</a:t>
                      </a:r>
                      <a:r>
                        <a:rPr lang="en-US" altLang="zh-CN"/>
                        <a:t>15-16</a:t>
                      </a:r>
                      <a:r>
                        <a:rPr lang="zh-CN" altLang="en-US"/>
                        <a:t>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dirty="0"/>
                        <a:t>20</a:t>
                      </a:r>
                      <a:r>
                        <a:rPr lang="en-US" altLang="zh-CN" sz="1800" dirty="0">
                          <a:sym typeface="+mn-ea"/>
                        </a:rPr>
                        <a:t>20</a:t>
                      </a:r>
                      <a:r>
                        <a:rPr lang="en-US" altLang="zh-CN" dirty="0"/>
                        <a:t>.06.05-20</a:t>
                      </a:r>
                      <a:r>
                        <a:rPr lang="en-US" altLang="zh-CN" sz="1800" dirty="0">
                          <a:sym typeface="+mn-ea"/>
                        </a:rPr>
                        <a:t>20</a:t>
                      </a:r>
                      <a:r>
                        <a:rPr lang="en-US" altLang="zh-CN" dirty="0"/>
                        <a:t>.06.18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833436C0-FB78-40F6-BCB5-0E0834252473}"/>
              </a:ext>
            </a:extLst>
          </p:cNvPr>
          <p:cNvSpPr txBox="1"/>
          <p:nvPr/>
        </p:nvSpPr>
        <p:spPr>
          <a:xfrm>
            <a:off x="460442" y="31128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整体计划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09F364C-6556-4201-A25B-253FC99EA194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405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BFC4FAC9-7221-4622-9120-EE1DF7CD7A9F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AE9BBB84-062E-453B-9A9E-C8339F8F77E0}"/>
              </a:ext>
            </a:extLst>
          </p:cNvPr>
          <p:cNvSpPr txBox="1"/>
          <p:nvPr/>
        </p:nvSpPr>
        <p:spPr>
          <a:xfrm>
            <a:off x="460442" y="31128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目录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5DE5A76-9EA3-4DF2-9A94-EDA3F08DB667}"/>
              </a:ext>
            </a:extLst>
          </p:cNvPr>
          <p:cNvSpPr txBox="1"/>
          <p:nvPr/>
        </p:nvSpPr>
        <p:spPr>
          <a:xfrm>
            <a:off x="1052208" y="1342436"/>
            <a:ext cx="1008758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</a:t>
            </a:r>
            <a:r>
              <a:rPr lang="zh-CN" altLang="en-US" sz="2400" b="1" dirty="0"/>
              <a:t>项目简介</a:t>
            </a:r>
            <a:endParaRPr lang="en-US" altLang="zh-CN" sz="2400" b="1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项目选择依据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项目目标和工作范围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人员组成与分工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r>
              <a:rPr lang="zh-CN" altLang="en-US" sz="2400" dirty="0"/>
              <a:t>整体计划</a:t>
            </a:r>
            <a:endParaRPr lang="en-US" altLang="zh-CN" sz="24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00476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8841A2-24C2-4B1C-A66E-37A0662D63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57699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Thanks!</a:t>
            </a:r>
            <a:endParaRPr lang="zh-CN" altLang="en-US" sz="7200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143159-BE73-4369-9B8E-F7D59DB8E89A}"/>
              </a:ext>
            </a:extLst>
          </p:cNvPr>
          <p:cNvCxnSpPr/>
          <p:nvPr/>
        </p:nvCxnSpPr>
        <p:spPr>
          <a:xfrm>
            <a:off x="0" y="3252182"/>
            <a:ext cx="12192000" cy="0"/>
          </a:xfrm>
          <a:prstGeom prst="line">
            <a:avLst/>
          </a:prstGeom>
          <a:ln w="889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2488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11DAE10-48AA-404A-AE7F-B48CA4CE7C15}"/>
              </a:ext>
            </a:extLst>
          </p:cNvPr>
          <p:cNvSpPr txBox="1"/>
          <p:nvPr/>
        </p:nvSpPr>
        <p:spPr>
          <a:xfrm>
            <a:off x="460442" y="311285"/>
            <a:ext cx="3365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Node-RED</a:t>
            </a:r>
            <a:r>
              <a:rPr lang="zh-CN" altLang="en-US" sz="2800" b="1" dirty="0"/>
              <a:t>项目简介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1767934-C7FA-44BA-913B-520CDBD85C0B}"/>
              </a:ext>
            </a:extLst>
          </p:cNvPr>
          <p:cNvSpPr txBox="1"/>
          <p:nvPr/>
        </p:nvSpPr>
        <p:spPr>
          <a:xfrm>
            <a:off x="357220" y="1739141"/>
            <a:ext cx="5764181" cy="3374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     Node-RED</a:t>
            </a:r>
            <a:r>
              <a:rPr lang="zh-CN" altLang="en-US" dirty="0"/>
              <a:t>是一款事件驱动流程</a:t>
            </a:r>
            <a:r>
              <a:rPr lang="en-US" altLang="zh-CN" dirty="0"/>
              <a:t>(event-driven workflow)</a:t>
            </a:r>
            <a:r>
              <a:rPr lang="zh-CN" altLang="en-US" dirty="0"/>
              <a:t>工具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通过拖拽连接节点编辑流程</a:t>
            </a:r>
            <a:r>
              <a:rPr lang="en-US" altLang="zh-CN" dirty="0"/>
              <a:t>(low-code programming)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事件触发流程的执行，例如</a:t>
            </a:r>
            <a:r>
              <a:rPr lang="en-US" altLang="zh-CN" dirty="0"/>
              <a:t>HTTP</a:t>
            </a:r>
            <a:r>
              <a:rPr lang="zh-CN" altLang="en-US" dirty="0"/>
              <a:t>请求、</a:t>
            </a:r>
            <a:r>
              <a:rPr lang="en-US" altLang="zh-CN" dirty="0"/>
              <a:t>GPIO</a:t>
            </a:r>
            <a:r>
              <a:rPr lang="zh-CN" altLang="en-US" dirty="0"/>
              <a:t>信号等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良好的框架设计和可扩展性，繁荣的</a:t>
            </a:r>
            <a:r>
              <a:rPr lang="en-US" altLang="zh-CN" dirty="0"/>
              <a:t>workshop</a:t>
            </a:r>
            <a:r>
              <a:rPr lang="zh-CN" altLang="en-US" dirty="0"/>
              <a:t>社区，可以安装他人编写的节点和流程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多平台兼容，从云端到树莓派，</a:t>
            </a:r>
            <a:r>
              <a:rPr lang="en-US" altLang="zh-CN" dirty="0"/>
              <a:t>IoT</a:t>
            </a:r>
            <a:r>
              <a:rPr lang="zh-CN" altLang="en-US" dirty="0"/>
              <a:t>场景中广泛使用</a:t>
            </a:r>
          </a:p>
        </p:txBody>
      </p:sp>
      <p:pic>
        <p:nvPicPr>
          <p:cNvPr id="1026" name="Picture 2" descr="Image result for node red">
            <a:extLst>
              <a:ext uri="{FF2B5EF4-FFF2-40B4-BE49-F238E27FC236}">
                <a16:creationId xmlns:a16="http://schemas.microsoft.com/office/drawing/2014/main" id="{A4447D78-B8C1-4F5E-A6CE-CB90B7A77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1401" y="1434829"/>
            <a:ext cx="5738780" cy="3988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1702159-7512-4CD9-8012-01D4AF72F1B3}"/>
              </a:ext>
            </a:extLst>
          </p:cNvPr>
          <p:cNvSpPr/>
          <p:nvPr/>
        </p:nvSpPr>
        <p:spPr>
          <a:xfrm>
            <a:off x="10043655" y="6428522"/>
            <a:ext cx="21483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3"/>
              </a:rPr>
              <a:t>https://nodered.org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944907A-960C-4BB6-81CE-1F07BC7634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4851" y="6073187"/>
            <a:ext cx="4507149" cy="355335"/>
          </a:xfrm>
          <a:prstGeom prst="rect">
            <a:avLst/>
          </a:pr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AE76C2F8-AEC7-4D6E-A17B-9A919D4F5D2D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404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E9BBB84-062E-453B-9A9E-C8339F8F77E0}"/>
              </a:ext>
            </a:extLst>
          </p:cNvPr>
          <p:cNvSpPr txBox="1"/>
          <p:nvPr/>
        </p:nvSpPr>
        <p:spPr>
          <a:xfrm>
            <a:off x="460442" y="31128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目录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5DE5A76-9EA3-4DF2-9A94-EDA3F08DB667}"/>
              </a:ext>
            </a:extLst>
          </p:cNvPr>
          <p:cNvSpPr txBox="1"/>
          <p:nvPr/>
        </p:nvSpPr>
        <p:spPr>
          <a:xfrm>
            <a:off x="1052208" y="1342436"/>
            <a:ext cx="1008758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项目简介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</a:t>
            </a:r>
            <a:r>
              <a:rPr lang="zh-CN" altLang="en-US" sz="2400" b="1" dirty="0"/>
              <a:t>项目选择依据</a:t>
            </a:r>
            <a:endParaRPr lang="en-US" altLang="zh-CN" sz="2400" b="1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项目目标和工作范围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人员组成与分工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r>
              <a:rPr lang="zh-CN" altLang="en-US" sz="2400" dirty="0"/>
              <a:t>整体计划</a:t>
            </a:r>
            <a:endParaRPr lang="en-US" altLang="zh-CN" sz="2400" dirty="0"/>
          </a:p>
          <a:p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1CB653B-3223-4490-A0D5-999110BB72C1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0238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A524FF5-002D-447B-9F57-250A91C67FD1}"/>
              </a:ext>
            </a:extLst>
          </p:cNvPr>
          <p:cNvSpPr txBox="1"/>
          <p:nvPr/>
        </p:nvSpPr>
        <p:spPr>
          <a:xfrm>
            <a:off x="460442" y="311285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项目选择依据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AC0A63E-835B-40E1-8561-0ADA016774E2}"/>
              </a:ext>
            </a:extLst>
          </p:cNvPr>
          <p:cNvSpPr txBox="1"/>
          <p:nvPr/>
        </p:nvSpPr>
        <p:spPr>
          <a:xfrm>
            <a:off x="1230198" y="1326436"/>
            <a:ext cx="9334039" cy="4461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/>
              <a:t>项目上手难度</a:t>
            </a:r>
            <a:endParaRPr lang="en-US" altLang="zh-CN" sz="2000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JavaScript</a:t>
            </a:r>
            <a:r>
              <a:rPr lang="zh-CN" altLang="en-US" dirty="0"/>
              <a:t>为主语言，和全体成员技术栈相符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前端为无框架的纯</a:t>
            </a:r>
            <a:r>
              <a:rPr lang="en-US" altLang="zh-CN" dirty="0"/>
              <a:t>JS</a:t>
            </a:r>
            <a:r>
              <a:rPr lang="zh-CN" altLang="en-US" dirty="0"/>
              <a:t>，后端为</a:t>
            </a:r>
            <a:r>
              <a:rPr lang="en-US" altLang="zh-CN" dirty="0"/>
              <a:t>Node.js</a:t>
            </a:r>
            <a:r>
              <a:rPr lang="zh-CN" altLang="en-US" dirty="0"/>
              <a:t>常用的</a:t>
            </a:r>
            <a:r>
              <a:rPr lang="en-US" altLang="zh-CN" dirty="0"/>
              <a:t>express</a:t>
            </a:r>
            <a:r>
              <a:rPr lang="zh-CN" altLang="en-US" dirty="0"/>
              <a:t>框架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运行硬件要求低，可以通过</a:t>
            </a:r>
            <a:r>
              <a:rPr lang="en-US" altLang="zh-CN" dirty="0" err="1"/>
              <a:t>npm</a:t>
            </a:r>
            <a:r>
              <a:rPr lang="zh-CN" altLang="en-US" dirty="0"/>
              <a:t>、</a:t>
            </a:r>
            <a:r>
              <a:rPr lang="en-US" altLang="zh-CN" dirty="0"/>
              <a:t>Docker</a:t>
            </a:r>
            <a:r>
              <a:rPr lang="zh-CN" altLang="en-US" dirty="0"/>
              <a:t>等快捷安装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/>
              <a:t>项目框架结构</a:t>
            </a:r>
            <a:endParaRPr lang="en-US" altLang="zh-CN" sz="2000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有清晰的前后端结构，模块化程度高，编码风格良好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有内建的测试工具和机制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/>
              <a:t>项目可拓展性</a:t>
            </a:r>
            <a:endParaRPr lang="en-US" altLang="zh-CN" sz="2000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节点模块可热插拔，可改进已有的节点或编写新的节点</a:t>
            </a:r>
            <a:endParaRPr lang="en-US" altLang="zh-CN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通过对项目本身模块的改进提供新的运行机制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D59DF5F5-5E94-455C-9768-31DB37BEF59B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33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E9BBB84-062E-453B-9A9E-C8339F8F77E0}"/>
              </a:ext>
            </a:extLst>
          </p:cNvPr>
          <p:cNvSpPr txBox="1"/>
          <p:nvPr/>
        </p:nvSpPr>
        <p:spPr>
          <a:xfrm>
            <a:off x="460442" y="31128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目录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5DE5A76-9EA3-4DF2-9A94-EDA3F08DB667}"/>
              </a:ext>
            </a:extLst>
          </p:cNvPr>
          <p:cNvSpPr txBox="1"/>
          <p:nvPr/>
        </p:nvSpPr>
        <p:spPr>
          <a:xfrm>
            <a:off x="1052208" y="1342436"/>
            <a:ext cx="1008758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项目简介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项目选择依据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</a:t>
            </a:r>
            <a:r>
              <a:rPr lang="zh-CN" altLang="en-US" sz="2400" b="1" dirty="0"/>
              <a:t>项目目标和工作范围</a:t>
            </a:r>
            <a:endParaRPr lang="en-US" altLang="zh-CN" sz="2400" b="1" dirty="0"/>
          </a:p>
          <a:p>
            <a:pPr marL="97155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微信公众号的</a:t>
            </a:r>
            <a:r>
              <a:rPr lang="en-US" altLang="zh-CN" sz="2000" dirty="0"/>
              <a:t>API</a:t>
            </a:r>
            <a:r>
              <a:rPr lang="zh-CN" altLang="en-US" sz="2000" dirty="0"/>
              <a:t>封装</a:t>
            </a:r>
            <a:r>
              <a:rPr lang="en-US" altLang="zh-CN" sz="2000" dirty="0"/>
              <a:t>(node)</a:t>
            </a:r>
          </a:p>
          <a:p>
            <a:pPr marL="97155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基于实时股票</a:t>
            </a:r>
            <a:r>
              <a:rPr lang="en-US" altLang="zh-CN" sz="2000" dirty="0"/>
              <a:t>API</a:t>
            </a:r>
            <a:r>
              <a:rPr lang="zh-CN" altLang="en-US" sz="2000" dirty="0"/>
              <a:t>封装</a:t>
            </a:r>
            <a:r>
              <a:rPr lang="en-US" altLang="zh-CN" sz="2000" dirty="0"/>
              <a:t>(node)</a:t>
            </a:r>
          </a:p>
          <a:p>
            <a:pPr marL="97155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日志记录功能</a:t>
            </a:r>
            <a:r>
              <a:rPr lang="en-US" altLang="zh-CN" sz="2000" dirty="0"/>
              <a:t>(node)</a:t>
            </a:r>
          </a:p>
          <a:p>
            <a:pPr marL="97155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基于</a:t>
            </a:r>
            <a:r>
              <a:rPr lang="en-US" altLang="zh-CN" sz="2000" dirty="0"/>
              <a:t>node-red</a:t>
            </a:r>
            <a:r>
              <a:rPr lang="zh-CN" altLang="en-US" sz="2000" dirty="0"/>
              <a:t>的</a:t>
            </a:r>
            <a:r>
              <a:rPr lang="en-US" altLang="zh-CN" sz="2000" dirty="0"/>
              <a:t>CI</a:t>
            </a:r>
            <a:r>
              <a:rPr lang="zh-CN" altLang="en-US" sz="2000" dirty="0"/>
              <a:t>系统拓展</a:t>
            </a:r>
            <a:r>
              <a:rPr lang="en-US" altLang="zh-CN" sz="2000" dirty="0"/>
              <a:t>(node)</a:t>
            </a:r>
          </a:p>
          <a:p>
            <a:pPr marL="97155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基于爬虫的网页监控拓展</a:t>
            </a:r>
            <a:r>
              <a:rPr lang="en-US" altLang="zh-CN" sz="2000" dirty="0"/>
              <a:t>(node)</a:t>
            </a:r>
          </a:p>
          <a:p>
            <a:pPr marL="97155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/>
              <a:t>自动拉取模型的机器模型</a:t>
            </a:r>
            <a:r>
              <a:rPr lang="en-US" altLang="zh-CN" sz="2000" dirty="0"/>
              <a:t>Serving</a:t>
            </a:r>
            <a:r>
              <a:rPr lang="zh-CN" altLang="en-US" sz="2000" dirty="0"/>
              <a:t>框架的封装拓展</a:t>
            </a:r>
            <a:r>
              <a:rPr lang="en-US" altLang="zh-CN" sz="2000" dirty="0"/>
              <a:t>(node)</a:t>
            </a:r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 人员组成与分工</a:t>
            </a:r>
            <a:endParaRPr lang="en-US" altLang="zh-CN" sz="2400" dirty="0"/>
          </a:p>
          <a:p>
            <a:pPr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400" dirty="0"/>
              <a:t> </a:t>
            </a:r>
            <a:r>
              <a:rPr lang="zh-CN" altLang="en-US" sz="2400" dirty="0"/>
              <a:t>整体计划</a:t>
            </a:r>
            <a:endParaRPr lang="en-US" altLang="zh-CN" sz="2400" dirty="0"/>
          </a:p>
          <a:p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0248B2E-E108-47AF-92F7-D1071F67C47B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72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62D6DC0-4D2D-45A4-BA24-28D5C2780054}"/>
              </a:ext>
            </a:extLst>
          </p:cNvPr>
          <p:cNvSpPr txBox="1"/>
          <p:nvPr/>
        </p:nvSpPr>
        <p:spPr>
          <a:xfrm>
            <a:off x="460442" y="311285"/>
            <a:ext cx="45095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实验项目</a:t>
            </a:r>
            <a:r>
              <a:rPr lang="en-US" altLang="zh-CN" sz="2800" b="1" dirty="0"/>
              <a:t> – </a:t>
            </a:r>
            <a:r>
              <a:rPr lang="zh-CN" altLang="en-US" sz="2800" b="1" dirty="0"/>
              <a:t>目标和工作范围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3E9D846-D761-4744-97BE-B6C776142BD2}"/>
              </a:ext>
            </a:extLst>
          </p:cNvPr>
          <p:cNvSpPr txBox="1"/>
          <p:nvPr/>
        </p:nvSpPr>
        <p:spPr>
          <a:xfrm>
            <a:off x="1230198" y="1326436"/>
            <a:ext cx="9334039" cy="268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44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/>
              <a:t>微信公众号的</a:t>
            </a:r>
            <a:r>
              <a:rPr lang="en-US" altLang="zh-CN" sz="2000" b="1" dirty="0"/>
              <a:t>API</a:t>
            </a:r>
            <a:r>
              <a:rPr lang="zh-CN" altLang="en-US" sz="2000" b="1" dirty="0"/>
              <a:t>封装</a:t>
            </a:r>
            <a:endParaRPr lang="en-US" altLang="zh-CN" sz="2000" b="1" dirty="0"/>
          </a:p>
          <a:p>
            <a:pPr marL="6871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可以实现微信公众号和物联网设备的互联</a:t>
            </a:r>
            <a:endParaRPr lang="en-US" altLang="zh-CN" dirty="0"/>
          </a:p>
          <a:p>
            <a:pPr indent="-2844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/>
              <a:t>基于搜狐财经等实时股票</a:t>
            </a:r>
            <a:r>
              <a:rPr lang="en-US" altLang="zh-CN" sz="2000" b="1" dirty="0"/>
              <a:t>API</a:t>
            </a:r>
            <a:r>
              <a:rPr lang="zh-CN" altLang="en-US" sz="2000" b="1" dirty="0"/>
              <a:t>的股票监控节点</a:t>
            </a:r>
            <a:endParaRPr lang="en-US" altLang="zh-CN" sz="2000" b="1" dirty="0"/>
          </a:p>
          <a:p>
            <a:pPr marL="6871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实现股票的价格</a:t>
            </a:r>
            <a:r>
              <a:rPr lang="en-US" altLang="zh-CN" dirty="0"/>
              <a:t>,</a:t>
            </a:r>
            <a:r>
              <a:rPr lang="zh-CN" altLang="en-US" dirty="0"/>
              <a:t>交易量等监控或告警等</a:t>
            </a:r>
            <a:endParaRPr lang="en-US" altLang="zh-CN" dirty="0"/>
          </a:p>
          <a:p>
            <a:pPr indent="-2844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/>
              <a:t>用于持久化记录的日志读写节点</a:t>
            </a:r>
            <a:endParaRPr lang="en-US" altLang="zh-CN" sz="2000" b="1" dirty="0"/>
          </a:p>
          <a:p>
            <a:pPr marL="6871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和以上两个节点配合，可以用来开发仪表盘类的应用</a:t>
            </a:r>
            <a:endParaRPr lang="en-US" altLang="zh-CN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6D5999E4-7E05-4F5A-A668-F1A43007DB80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3385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62D6DC0-4D2D-45A4-BA24-28D5C2780054}"/>
              </a:ext>
            </a:extLst>
          </p:cNvPr>
          <p:cNvSpPr txBox="1"/>
          <p:nvPr/>
        </p:nvSpPr>
        <p:spPr>
          <a:xfrm>
            <a:off x="460442" y="311285"/>
            <a:ext cx="45095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实验项目</a:t>
            </a:r>
            <a:r>
              <a:rPr lang="en-US" altLang="zh-CN" sz="2800" b="1" dirty="0"/>
              <a:t> – </a:t>
            </a:r>
            <a:r>
              <a:rPr lang="zh-CN" altLang="en-US" sz="2800" b="1" dirty="0"/>
              <a:t>目标和工作范围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3E9D846-D761-4744-97BE-B6C776142BD2}"/>
              </a:ext>
            </a:extLst>
          </p:cNvPr>
          <p:cNvSpPr txBox="1"/>
          <p:nvPr/>
        </p:nvSpPr>
        <p:spPr>
          <a:xfrm>
            <a:off x="1230198" y="1326436"/>
            <a:ext cx="9334039" cy="3512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44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/>
              <a:t>基于</a:t>
            </a:r>
            <a:r>
              <a:rPr lang="en-US" altLang="zh-CN" sz="2000" b="1" dirty="0"/>
              <a:t>node-red</a:t>
            </a:r>
            <a:r>
              <a:rPr lang="zh-CN" altLang="en-US" sz="2000" b="1" dirty="0"/>
              <a:t>的</a:t>
            </a:r>
            <a:r>
              <a:rPr lang="en-US" altLang="zh-CN" sz="2000" b="1" dirty="0"/>
              <a:t>CI</a:t>
            </a:r>
            <a:r>
              <a:rPr lang="zh-CN" altLang="en-US" sz="2000" b="1" dirty="0"/>
              <a:t>系统拓展</a:t>
            </a:r>
          </a:p>
          <a:p>
            <a:pPr marL="6871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实现一个通用的</a:t>
            </a:r>
            <a:r>
              <a:rPr lang="en-US" altLang="zh-CN" dirty="0"/>
              <a:t>CI</a:t>
            </a:r>
            <a:r>
              <a:rPr lang="zh-CN" altLang="en-US" dirty="0"/>
              <a:t>系统拓展，实现监控</a:t>
            </a:r>
            <a:r>
              <a:rPr lang="en-US" altLang="zh-CN" dirty="0" err="1"/>
              <a:t>github</a:t>
            </a:r>
            <a:r>
              <a:rPr lang="zh-CN" altLang="en-US" dirty="0"/>
              <a:t>代码仓库提交，拉取代码在另一机器上做持续集成测试</a:t>
            </a:r>
            <a:endParaRPr lang="en-US" altLang="zh-CN" b="1" dirty="0"/>
          </a:p>
          <a:p>
            <a:pPr indent="-2844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/>
              <a:t>基于爬虫的网页监控拓展</a:t>
            </a:r>
          </a:p>
          <a:p>
            <a:pPr marL="6871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实现一个通用的基于爬虫的网页监控框架拓展，用来监控网页（例如从小说网站上拉取文章，监控商品价格等）</a:t>
            </a:r>
            <a:endParaRPr lang="en-US" altLang="zh-CN" dirty="0"/>
          </a:p>
          <a:p>
            <a:pPr indent="-28440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/>
              <a:t>自动拉取模型的机器模型</a:t>
            </a:r>
            <a:r>
              <a:rPr lang="en-US" altLang="zh-CN" sz="2000" b="1" dirty="0"/>
              <a:t>Serving</a:t>
            </a:r>
            <a:r>
              <a:rPr lang="zh-CN" altLang="en-US" sz="2000" b="1" dirty="0"/>
              <a:t>框架的封装拓展</a:t>
            </a:r>
            <a:endParaRPr lang="en-US" altLang="zh-CN" sz="2000" b="1" dirty="0"/>
          </a:p>
          <a:p>
            <a:pPr marL="6871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实现一个通用的自动拉取训练完的模型到生产机器上运行</a:t>
            </a:r>
            <a:r>
              <a:rPr lang="en-US" altLang="zh-CN" dirty="0"/>
              <a:t>Serving</a:t>
            </a:r>
            <a:r>
              <a:rPr lang="zh-CN" altLang="en-US" dirty="0"/>
              <a:t>服务的模块拓展</a:t>
            </a:r>
            <a:endParaRPr lang="en-US" altLang="zh-CN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1CF23FB4-D4DB-4820-8F65-044511810492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4946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游戏机, 房间&#10;&#10;描述已自动生成">
            <a:extLst>
              <a:ext uri="{FF2B5EF4-FFF2-40B4-BE49-F238E27FC236}">
                <a16:creationId xmlns:a16="http://schemas.microsoft.com/office/drawing/2014/main" id="{09C91EEE-288E-417D-9FF3-B67B7EA63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7885" y="3870680"/>
            <a:ext cx="2299316" cy="2299316"/>
          </a:xfrm>
          <a:prstGeom prst="rect">
            <a:avLst/>
          </a:prstGeom>
        </p:spPr>
      </p:pic>
      <p:pic>
        <p:nvPicPr>
          <p:cNvPr id="7" name="图片 6" descr="图片包含 游戏机&#10;&#10;描述已自动生成">
            <a:extLst>
              <a:ext uri="{FF2B5EF4-FFF2-40B4-BE49-F238E27FC236}">
                <a16:creationId xmlns:a16="http://schemas.microsoft.com/office/drawing/2014/main" id="{CF2901A0-0CBD-49AB-9087-83254E578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896" y="4353588"/>
            <a:ext cx="1533525" cy="1333500"/>
          </a:xfrm>
          <a:prstGeom prst="rect">
            <a:avLst/>
          </a:prstGeom>
        </p:spPr>
      </p:pic>
      <p:pic>
        <p:nvPicPr>
          <p:cNvPr id="9" name="图片 8" descr="图片包含 游戏机, 盘子, 食物, 画&#10;&#10;描述已自动生成">
            <a:extLst>
              <a:ext uri="{FF2B5EF4-FFF2-40B4-BE49-F238E27FC236}">
                <a16:creationId xmlns:a16="http://schemas.microsoft.com/office/drawing/2014/main" id="{FD324277-C5F9-46E7-9C12-D65B58217A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371" y="4063074"/>
            <a:ext cx="1916421" cy="1916421"/>
          </a:xfrm>
          <a:prstGeom prst="rect">
            <a:avLst/>
          </a:prstGeom>
        </p:spPr>
      </p:pic>
      <p:sp>
        <p:nvSpPr>
          <p:cNvPr id="11" name="箭头: 右 10">
            <a:extLst>
              <a:ext uri="{FF2B5EF4-FFF2-40B4-BE49-F238E27FC236}">
                <a16:creationId xmlns:a16="http://schemas.microsoft.com/office/drawing/2014/main" id="{86D4B76B-B788-4485-91F0-7EAF73F82C14}"/>
              </a:ext>
            </a:extLst>
          </p:cNvPr>
          <p:cNvSpPr/>
          <p:nvPr/>
        </p:nvSpPr>
        <p:spPr>
          <a:xfrm>
            <a:off x="7089035" y="4581255"/>
            <a:ext cx="2211093" cy="352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AA411F4C-9ACD-4FC0-BB81-3DBB213B35D2}"/>
              </a:ext>
            </a:extLst>
          </p:cNvPr>
          <p:cNvSpPr/>
          <p:nvPr/>
        </p:nvSpPr>
        <p:spPr>
          <a:xfrm rot="10800000">
            <a:off x="7089035" y="4975109"/>
            <a:ext cx="2211093" cy="352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F9EBAC74-A4B4-49CA-BE0B-D2D68F117473}"/>
              </a:ext>
            </a:extLst>
          </p:cNvPr>
          <p:cNvSpPr/>
          <p:nvPr/>
        </p:nvSpPr>
        <p:spPr>
          <a:xfrm>
            <a:off x="2604421" y="4581254"/>
            <a:ext cx="2211093" cy="352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箭头: 右 13">
            <a:extLst>
              <a:ext uri="{FF2B5EF4-FFF2-40B4-BE49-F238E27FC236}">
                <a16:creationId xmlns:a16="http://schemas.microsoft.com/office/drawing/2014/main" id="{70A3E4B5-D395-492B-8C94-083F85C34627}"/>
              </a:ext>
            </a:extLst>
          </p:cNvPr>
          <p:cNvSpPr/>
          <p:nvPr/>
        </p:nvSpPr>
        <p:spPr>
          <a:xfrm rot="10800000">
            <a:off x="2604421" y="5006120"/>
            <a:ext cx="2211093" cy="352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BC7AE59-5180-4BF6-BCBE-F8F5B69A38FD}"/>
              </a:ext>
            </a:extLst>
          </p:cNvPr>
          <p:cNvSpPr txBox="1"/>
          <p:nvPr/>
        </p:nvSpPr>
        <p:spPr>
          <a:xfrm>
            <a:off x="460442" y="311285"/>
            <a:ext cx="6495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实验项目</a:t>
            </a:r>
            <a:r>
              <a:rPr lang="en-US" altLang="zh-CN" sz="2800" b="1" dirty="0"/>
              <a:t> – </a:t>
            </a:r>
            <a:r>
              <a:rPr lang="zh-CN" altLang="en-US" sz="2800" b="1" dirty="0"/>
              <a:t>微信公众号的</a:t>
            </a:r>
            <a:r>
              <a:rPr lang="en-US" altLang="zh-CN" sz="2800" b="1" dirty="0"/>
              <a:t>API</a:t>
            </a:r>
            <a:r>
              <a:rPr lang="zh-CN" altLang="en-US" sz="2800" b="1" dirty="0"/>
              <a:t>封装</a:t>
            </a:r>
            <a:r>
              <a:rPr lang="en-US" altLang="zh-CN" sz="2800" b="1" dirty="0"/>
              <a:t>(node)</a:t>
            </a:r>
            <a:endParaRPr lang="zh-CN" altLang="en-US" sz="2800" b="1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C67A246-2271-4E70-92AD-612185832CE6}"/>
              </a:ext>
            </a:extLst>
          </p:cNvPr>
          <p:cNvSpPr txBox="1"/>
          <p:nvPr/>
        </p:nvSpPr>
        <p:spPr>
          <a:xfrm>
            <a:off x="1230198" y="1326436"/>
            <a:ext cx="9334039" cy="2353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8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+mn-ea"/>
              </a:rPr>
              <a:t>node-red</a:t>
            </a:r>
            <a:r>
              <a:rPr lang="zh-CN" altLang="en-US" sz="2000" dirty="0">
                <a:latin typeface="+mn-ea"/>
              </a:rPr>
              <a:t>本身提供了</a:t>
            </a:r>
            <a:r>
              <a:rPr lang="en-US" altLang="zh-CN" sz="2000" dirty="0">
                <a:latin typeface="+mn-ea"/>
              </a:rPr>
              <a:t>twitter</a:t>
            </a:r>
            <a:r>
              <a:rPr lang="zh-CN" altLang="en-US" sz="2000" dirty="0">
                <a:latin typeface="+mn-ea"/>
              </a:rPr>
              <a:t> </a:t>
            </a:r>
            <a:r>
              <a:rPr lang="en-US" altLang="zh-CN" sz="2000" dirty="0">
                <a:latin typeface="+mn-ea"/>
              </a:rPr>
              <a:t>API,</a:t>
            </a:r>
            <a:r>
              <a:rPr lang="zh-CN" altLang="en-US" sz="2000" dirty="0">
                <a:latin typeface="+mn-ea"/>
              </a:rPr>
              <a:t>但没有提供国内的社交媒体的接口</a:t>
            </a:r>
            <a:endParaRPr lang="en-US" altLang="zh-CN" sz="2000" dirty="0">
              <a:latin typeface="+mn-ea"/>
            </a:endParaRPr>
          </a:p>
          <a:p>
            <a:pPr marL="58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</a:rPr>
              <a:t>微信公众号是一种国内比较常见的，使用较为便利的社交媒体。同时具有一定的推送功能</a:t>
            </a:r>
            <a:endParaRPr lang="en-US" altLang="zh-CN" sz="2000" dirty="0">
              <a:latin typeface="+mn-ea"/>
            </a:endParaRPr>
          </a:p>
          <a:p>
            <a:pPr marL="585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+mn-ea"/>
              </a:rPr>
              <a:t>通过提供微信公众号的封装功能。我们可以提供低代码开发基于物联网的微信公众号应用</a:t>
            </a:r>
            <a:endParaRPr lang="en-US" altLang="zh-CN" sz="2000" dirty="0">
              <a:latin typeface="+mn-ea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7A1426C-3CEB-493A-86C8-7A85540DCA13}"/>
              </a:ext>
            </a:extLst>
          </p:cNvPr>
          <p:cNvCxnSpPr/>
          <p:nvPr/>
        </p:nvCxnSpPr>
        <p:spPr>
          <a:xfrm>
            <a:off x="0" y="943583"/>
            <a:ext cx="12192000" cy="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09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1160</Words>
  <Application>Microsoft Office PowerPoint</Application>
  <PresentationFormat>宽屏</PresentationFormat>
  <Paragraphs>164</Paragraphs>
  <Slides>20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等线</vt:lpstr>
      <vt:lpstr>等线 Light</vt:lpstr>
      <vt:lpstr>Arial</vt:lpstr>
      <vt:lpstr>Times New Roman</vt:lpstr>
      <vt:lpstr>Wingdings</vt:lpstr>
      <vt:lpstr>Office 主题​​</vt:lpstr>
      <vt:lpstr>Node-RED节点拓展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软件综合实验 I组</dc:title>
  <dc:creator>瀚 琴轩</dc:creator>
  <cp:lastModifiedBy>瀚 琴轩</cp:lastModifiedBy>
  <cp:revision>28</cp:revision>
  <dcterms:created xsi:type="dcterms:W3CDTF">2020-03-13T03:35:28Z</dcterms:created>
  <dcterms:modified xsi:type="dcterms:W3CDTF">2020-03-13T05:15:14Z</dcterms:modified>
</cp:coreProperties>
</file>

<file path=docProps/thumbnail.jpeg>
</file>